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2C_26D1CA2E.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7" r:id="rId3"/>
    <p:sldId id="293" r:id="rId4"/>
    <p:sldId id="307" r:id="rId5"/>
    <p:sldId id="300" r:id="rId6"/>
    <p:sldId id="303" r:id="rId7"/>
    <p:sldId id="294" r:id="rId8"/>
    <p:sldId id="295" r:id="rId9"/>
    <p:sldId id="305" r:id="rId10"/>
    <p:sldId id="322" r:id="rId11"/>
    <p:sldId id="265" r:id="rId12"/>
    <p:sldId id="258" r:id="rId13"/>
    <p:sldId id="319" r:id="rId14"/>
    <p:sldId id="281" r:id="rId15"/>
    <p:sldId id="280" r:id="rId16"/>
    <p:sldId id="315" r:id="rId17"/>
    <p:sldId id="316" r:id="rId18"/>
    <p:sldId id="317" r:id="rId19"/>
    <p:sldId id="318" r:id="rId20"/>
    <p:sldId id="297" r:id="rId21"/>
    <p:sldId id="314" r:id="rId22"/>
    <p:sldId id="259" r:id="rId23"/>
    <p:sldId id="269" r:id="rId24"/>
    <p:sldId id="263" r:id="rId25"/>
    <p:sldId id="321" r:id="rId26"/>
    <p:sldId id="267" r:id="rId27"/>
    <p:sldId id="277" r:id="rId28"/>
    <p:sldId id="276" r:id="rId29"/>
    <p:sldId id="268" r:id="rId30"/>
    <p:sldId id="312" r:id="rId31"/>
    <p:sldId id="282" r:id="rId32"/>
    <p:sldId id="283" r:id="rId33"/>
    <p:sldId id="284" r:id="rId34"/>
    <p:sldId id="285" r:id="rId35"/>
    <p:sldId id="286" r:id="rId36"/>
    <p:sldId id="287" r:id="rId37"/>
    <p:sldId id="274" r:id="rId38"/>
    <p:sldId id="306" r:id="rId39"/>
    <p:sldId id="278" r:id="rId40"/>
    <p:sldId id="320"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0A124F6-DC89-42FA-5B42-FEA7BFA0D972}" name="Gerberry, David" initials="GD" userId="S::gerberryd@xavier.edu::f657cb1d-1b18-41ce-87b5-2efd18627699"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CD612"/>
    <a:srgbClr val="1A1AFF"/>
    <a:srgbClr val="0C2340"/>
    <a:srgbClr val="D7D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DC5855-8585-0759-A082-7BCA85E3CC78}" v="4" dt="2024-07-31T14:28:55.737"/>
    <p1510:client id="{28E155DE-D902-70B3-A417-FA208FF98554}" v="20" dt="2024-07-30T15:18:03.996"/>
    <p1510:client id="{293B800F-EAA3-9CFE-F772-1489FEBEF57C}" v="949" dt="2024-07-30T16:49:06.145"/>
    <p1510:client id="{315E2C96-A19A-4ABA-A743-052632B0E069}" v="116" dt="2024-07-30T16:00:52.125"/>
    <p1510:client id="{3A9E0FAB-6453-4F7D-8103-002C39337C06}" v="5255" dt="2024-07-31T14:42:21.116"/>
    <p1510:client id="{766B0056-3067-913F-3569-40E607F0B256}" v="60" dt="2024-07-30T17:26:41.628"/>
    <p1510:client id="{83FBCA5A-584D-2723-9C04-05A3C239DF9A}" v="1" dt="2024-07-31T16:10:34.367"/>
    <p1510:client id="{8A17D9C1-BF4E-2DFF-22F1-CFF7970F185F}" v="12" dt="2024-07-30T15:51:30.034"/>
    <p1510:client id="{9BC075F8-728B-A0F1-3B49-32608ADF2272}" v="236" dt="2024-07-30T16:03:38.922"/>
    <p1510:client id="{A1866855-68CD-EEC1-F405-147B8375E5CC}" v="593" dt="2024-07-31T14:46:23.532"/>
    <p1510:client id="{A7015640-BDC8-2F95-1535-8D04F3B33432}" v="316" dt="2024-07-31T04:08:38.490"/>
    <p1510:client id="{DB7EAF98-CAE9-EDB3-9B43-82C6A31E64CA}" v="134" dt="2024-07-31T15:28:45.6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comments/modernComment_12C_26D1CA2E.xml><?xml version="1.0" encoding="utf-8"?>
<p188:cmLst xmlns:a="http://schemas.openxmlformats.org/drawingml/2006/main" xmlns:r="http://schemas.openxmlformats.org/officeDocument/2006/relationships" xmlns:p188="http://schemas.microsoft.com/office/powerpoint/2018/8/main">
  <p188:cm id="{70B8DB53-7CF7-43C1-BF06-6AE63A469420}" authorId="{F0A124F6-DC89-42FA-5B42-FEA7BFA0D972}" created="2024-07-30T12:19:32.483">
    <pc:sldMkLst xmlns:pc="http://schemas.microsoft.com/office/powerpoint/2013/main/command">
      <pc:docMk/>
      <pc:sldMk cId="651282990" sldId="300"/>
    </pc:sldMkLst>
    <p188:txBody>
      <a:bodyPr/>
      <a:lstStyle/>
      <a:p>
        <a:r>
          <a:rPr lang="en-US"/>
          <a:t>Let's make these graphs a little wider.</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BD5759-BE65-4177-8E47-9873B5930C93}" type="datetimeFigureOut">
              <a:rPr lang="en-US" smtClean="0"/>
              <a:t>11/13/2024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732751-216D-4D9C-9960-795137AE3C71}" type="slidenum">
              <a:rPr lang="en-US" smtClean="0"/>
              <a:t>‹#›</a:t>
            </a:fld>
            <a:endParaRPr lang="en-US"/>
          </a:p>
        </p:txBody>
      </p:sp>
    </p:spTree>
    <p:extLst>
      <p:ext uri="{BB962C8B-B14F-4D97-AF65-F5344CB8AC3E}">
        <p14:creationId xmlns:p14="http://schemas.microsoft.com/office/powerpoint/2010/main" val="1689586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No at </a:t>
            </a:r>
            <a:r>
              <a:rPr lang="en-US" err="1">
                <a:latin typeface="Calibri"/>
                <a:ea typeface="Calibri"/>
                <a:cs typeface="Calibri"/>
              </a:rPr>
              <a:t>xavier</a:t>
            </a:r>
            <a:endParaRPr lang="en-US">
              <a:latin typeface="Calibri"/>
              <a:ea typeface="Calibri"/>
              <a:cs typeface="Calibri"/>
            </a:endParaRPr>
          </a:p>
          <a:p>
            <a:r>
              <a:rPr lang="en-US">
                <a:latin typeface="Calibri"/>
                <a:ea typeface="Calibri"/>
                <a:cs typeface="Calibri"/>
              </a:rPr>
              <a:t>Percentage of enrollment</a:t>
            </a:r>
          </a:p>
          <a:p>
            <a:r>
              <a:rPr lang="en-US">
                <a:latin typeface="Calibri"/>
                <a:ea typeface="Calibri"/>
                <a:cs typeface="Calibri"/>
              </a:rPr>
              <a:t>Add findings/ what you want to say</a:t>
            </a:r>
          </a:p>
        </p:txBody>
      </p:sp>
      <p:sp>
        <p:nvSpPr>
          <p:cNvPr id="4" name="Slide Number Placeholder 3"/>
          <p:cNvSpPr>
            <a:spLocks noGrp="1"/>
          </p:cNvSpPr>
          <p:nvPr>
            <p:ph type="sldNum" sz="quarter" idx="5"/>
          </p:nvPr>
        </p:nvSpPr>
        <p:spPr/>
        <p:txBody>
          <a:bodyPr/>
          <a:lstStyle/>
          <a:p>
            <a:fld id="{43732751-216D-4D9C-9960-795137AE3C71}" type="slidenum">
              <a:rPr lang="en-US" smtClean="0"/>
              <a:t>5</a:t>
            </a:fld>
            <a:endParaRPr lang="en-US"/>
          </a:p>
        </p:txBody>
      </p:sp>
    </p:spTree>
    <p:extLst>
      <p:ext uri="{BB962C8B-B14F-4D97-AF65-F5344CB8AC3E}">
        <p14:creationId xmlns:p14="http://schemas.microsoft.com/office/powerpoint/2010/main" val="2556784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-Why is Nursing more successful? </a:t>
            </a:r>
          </a:p>
          <a:p>
            <a:r>
              <a:rPr lang="en-US">
                <a:latin typeface="Calibri"/>
                <a:cs typeface="Calibri"/>
              </a:rPr>
              <a:t>45% of the Core (highest among major categories) (advantage of only having one major) is met by the Nursing major and thus have the advantage of being in their "wheelhouse" more often, rather than just taking a bunch of classes that don't apply or interest them (some random philosophy class)</a:t>
            </a:r>
          </a:p>
          <a:p>
            <a:r>
              <a:rPr lang="en-US">
                <a:latin typeface="Calibri"/>
                <a:cs typeface="Calibri"/>
              </a:rPr>
              <a:t>-Education is very similar as well</a:t>
            </a:r>
          </a:p>
          <a:p>
            <a:r>
              <a:rPr lang="en-US">
                <a:latin typeface="Calibri"/>
                <a:cs typeface="Calibri"/>
              </a:rPr>
              <a:t>-Less successful categories are the opposite</a:t>
            </a:r>
          </a:p>
        </p:txBody>
      </p:sp>
      <p:sp>
        <p:nvSpPr>
          <p:cNvPr id="4" name="Slide Number Placeholder 3"/>
          <p:cNvSpPr>
            <a:spLocks noGrp="1"/>
          </p:cNvSpPr>
          <p:nvPr>
            <p:ph type="sldNum" sz="quarter" idx="5"/>
          </p:nvPr>
        </p:nvSpPr>
        <p:spPr/>
        <p:txBody>
          <a:bodyPr/>
          <a:lstStyle/>
          <a:p>
            <a:fld id="{43732751-216D-4D9C-9960-795137AE3C71}" type="slidenum">
              <a:rPr lang="en-US" smtClean="0"/>
              <a:t>28</a:t>
            </a:fld>
            <a:endParaRPr lang="en-US"/>
          </a:p>
        </p:txBody>
      </p:sp>
    </p:spTree>
    <p:extLst>
      <p:ext uri="{BB962C8B-B14F-4D97-AF65-F5344CB8AC3E}">
        <p14:creationId xmlns:p14="http://schemas.microsoft.com/office/powerpoint/2010/main" val="1895136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Things to point out:</a:t>
            </a:r>
          </a:p>
          <a:p>
            <a:pPr marL="171450" indent="-171450">
              <a:buFontTx/>
              <a:buChar char="-"/>
            </a:pPr>
            <a:r>
              <a:rPr lang="en-US"/>
              <a:t>Creative Perspectives is the “easiest” </a:t>
            </a:r>
          </a:p>
          <a:p>
            <a:pPr marL="171450" indent="-171450">
              <a:buFontTx/>
              <a:buChar char="-"/>
            </a:pPr>
            <a:r>
              <a:rPr lang="en-US"/>
              <a:t>The 4 lowest overall GPAs are STEM core requirements</a:t>
            </a:r>
          </a:p>
          <a:p>
            <a:pPr marL="171450" indent="-171450">
              <a:buFontTx/>
              <a:buChar char="-"/>
            </a:pPr>
            <a:r>
              <a:rPr lang="en-US"/>
              <a:t>Even though philosophy perspectives is in the lower half of the GPA distribution, its DFW is amongst the lowest. </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43732751-216D-4D9C-9960-795137AE3C71}" type="slidenum">
              <a:rPr lang="en-US" smtClean="0"/>
              <a:t>29</a:t>
            </a:fld>
            <a:endParaRPr lang="en-US"/>
          </a:p>
        </p:txBody>
      </p:sp>
    </p:spTree>
    <p:extLst>
      <p:ext uri="{BB962C8B-B14F-4D97-AF65-F5344CB8AC3E}">
        <p14:creationId xmlns:p14="http://schemas.microsoft.com/office/powerpoint/2010/main" val="25787460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732751-216D-4D9C-9960-795137AE3C71}" type="slidenum">
              <a:rPr lang="en-US" smtClean="0"/>
              <a:t>37</a:t>
            </a:fld>
            <a:endParaRPr lang="en-US"/>
          </a:p>
        </p:txBody>
      </p:sp>
    </p:spTree>
    <p:extLst>
      <p:ext uri="{BB962C8B-B14F-4D97-AF65-F5344CB8AC3E}">
        <p14:creationId xmlns:p14="http://schemas.microsoft.com/office/powerpoint/2010/main" val="491234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3732751-216D-4D9C-9960-795137AE3C71}" type="slidenum">
              <a:rPr lang="en-US" smtClean="0"/>
              <a:t>39</a:t>
            </a:fld>
            <a:endParaRPr lang="en-US"/>
          </a:p>
        </p:txBody>
      </p:sp>
    </p:spTree>
    <p:extLst>
      <p:ext uri="{BB962C8B-B14F-4D97-AF65-F5344CB8AC3E}">
        <p14:creationId xmlns:p14="http://schemas.microsoft.com/office/powerpoint/2010/main" val="3448381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No at </a:t>
            </a:r>
            <a:r>
              <a:rPr lang="en-US" err="1">
                <a:latin typeface="Calibri"/>
                <a:ea typeface="Calibri"/>
                <a:cs typeface="Calibri"/>
              </a:rPr>
              <a:t>xavier</a:t>
            </a:r>
            <a:endParaRPr lang="en-US">
              <a:latin typeface="Calibri"/>
              <a:ea typeface="Calibri"/>
              <a:cs typeface="Calibri"/>
            </a:endParaRPr>
          </a:p>
          <a:p>
            <a:r>
              <a:rPr lang="en-US">
                <a:latin typeface="Calibri"/>
                <a:ea typeface="Calibri"/>
                <a:cs typeface="Calibri"/>
              </a:rPr>
              <a:t>Percentage of enrollment</a:t>
            </a:r>
          </a:p>
          <a:p>
            <a:r>
              <a:rPr lang="en-US">
                <a:latin typeface="Calibri"/>
                <a:ea typeface="Calibri"/>
                <a:cs typeface="Calibri"/>
              </a:rPr>
              <a:t>Add findings/ what you want to say</a:t>
            </a:r>
          </a:p>
        </p:txBody>
      </p:sp>
      <p:sp>
        <p:nvSpPr>
          <p:cNvPr id="4" name="Slide Number Placeholder 3"/>
          <p:cNvSpPr>
            <a:spLocks noGrp="1"/>
          </p:cNvSpPr>
          <p:nvPr>
            <p:ph type="sldNum" sz="quarter" idx="5"/>
          </p:nvPr>
        </p:nvSpPr>
        <p:spPr/>
        <p:txBody>
          <a:bodyPr/>
          <a:lstStyle/>
          <a:p>
            <a:fld id="{43732751-216D-4D9C-9960-795137AE3C71}" type="slidenum">
              <a:rPr lang="en-US" smtClean="0"/>
              <a:t>6</a:t>
            </a:fld>
            <a:endParaRPr lang="en-US"/>
          </a:p>
        </p:txBody>
      </p:sp>
    </p:spTree>
    <p:extLst>
      <p:ext uri="{BB962C8B-B14F-4D97-AF65-F5344CB8AC3E}">
        <p14:creationId xmlns:p14="http://schemas.microsoft.com/office/powerpoint/2010/main" val="690308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Slide Number Placeholder 3"/>
          <p:cNvSpPr>
            <a:spLocks noGrp="1"/>
          </p:cNvSpPr>
          <p:nvPr>
            <p:ph type="sldNum" sz="quarter" idx="5"/>
          </p:nvPr>
        </p:nvSpPr>
        <p:spPr/>
        <p:txBody>
          <a:bodyPr/>
          <a:lstStyle/>
          <a:p>
            <a:fld id="{43732751-216D-4D9C-9960-795137AE3C71}" type="slidenum">
              <a:rPr lang="en-US" smtClean="0"/>
              <a:t>7</a:t>
            </a:fld>
            <a:endParaRPr lang="en-US"/>
          </a:p>
        </p:txBody>
      </p:sp>
    </p:spTree>
    <p:extLst>
      <p:ext uri="{BB962C8B-B14F-4D97-AF65-F5344CB8AC3E}">
        <p14:creationId xmlns:p14="http://schemas.microsoft.com/office/powerpoint/2010/main" val="1749543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Change color of graph</a:t>
            </a:r>
          </a:p>
        </p:txBody>
      </p:sp>
      <p:sp>
        <p:nvSpPr>
          <p:cNvPr id="4" name="Slide Number Placeholder 3"/>
          <p:cNvSpPr>
            <a:spLocks noGrp="1"/>
          </p:cNvSpPr>
          <p:nvPr>
            <p:ph type="sldNum" sz="quarter" idx="5"/>
          </p:nvPr>
        </p:nvSpPr>
        <p:spPr/>
        <p:txBody>
          <a:bodyPr/>
          <a:lstStyle/>
          <a:p>
            <a:fld id="{43732751-216D-4D9C-9960-795137AE3C71}" type="slidenum">
              <a:rPr lang="en-US" smtClean="0"/>
              <a:t>8</a:t>
            </a:fld>
            <a:endParaRPr lang="en-US"/>
          </a:p>
        </p:txBody>
      </p:sp>
    </p:spTree>
    <p:extLst>
      <p:ext uri="{BB962C8B-B14F-4D97-AF65-F5344CB8AC3E}">
        <p14:creationId xmlns:p14="http://schemas.microsoft.com/office/powerpoint/2010/main" val="30677569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No at </a:t>
            </a:r>
            <a:r>
              <a:rPr lang="en-US" err="1">
                <a:latin typeface="Calibri"/>
                <a:ea typeface="Calibri"/>
                <a:cs typeface="Calibri"/>
              </a:rPr>
              <a:t>xavier</a:t>
            </a:r>
            <a:endParaRPr lang="en-US">
              <a:latin typeface="Calibri"/>
              <a:ea typeface="Calibri"/>
              <a:cs typeface="Calibri"/>
            </a:endParaRPr>
          </a:p>
          <a:p>
            <a:r>
              <a:rPr lang="en-US">
                <a:latin typeface="Calibri"/>
                <a:ea typeface="Calibri"/>
                <a:cs typeface="Calibri"/>
              </a:rPr>
              <a:t>Percentage of enrollment</a:t>
            </a:r>
          </a:p>
          <a:p>
            <a:r>
              <a:rPr lang="en-US">
                <a:latin typeface="Calibri"/>
                <a:ea typeface="Calibri"/>
                <a:cs typeface="Calibri"/>
              </a:rPr>
              <a:t>Add findings/ what you want to say</a:t>
            </a:r>
          </a:p>
        </p:txBody>
      </p:sp>
      <p:sp>
        <p:nvSpPr>
          <p:cNvPr id="4" name="Slide Number Placeholder 3"/>
          <p:cNvSpPr>
            <a:spLocks noGrp="1"/>
          </p:cNvSpPr>
          <p:nvPr>
            <p:ph type="sldNum" sz="quarter" idx="5"/>
          </p:nvPr>
        </p:nvSpPr>
        <p:spPr/>
        <p:txBody>
          <a:bodyPr/>
          <a:lstStyle/>
          <a:p>
            <a:fld id="{43732751-216D-4D9C-9960-795137AE3C71}" type="slidenum">
              <a:rPr lang="en-US" smtClean="0"/>
              <a:t>10</a:t>
            </a:fld>
            <a:endParaRPr lang="en-US"/>
          </a:p>
        </p:txBody>
      </p:sp>
    </p:spTree>
    <p:extLst>
      <p:ext uri="{BB962C8B-B14F-4D97-AF65-F5344CB8AC3E}">
        <p14:creationId xmlns:p14="http://schemas.microsoft.com/office/powerpoint/2010/main" val="1999939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Percentage of total summer enrollments</a:t>
            </a:r>
          </a:p>
          <a:p>
            <a:r>
              <a:rPr lang="en-US"/>
              <a:t>Address percentages (rounded to nearest whole number)</a:t>
            </a:r>
          </a:p>
          <a:p>
            <a:r>
              <a:rPr lang="en-US"/>
              <a:t>Why certain courses have higher vs lower percentages</a:t>
            </a:r>
          </a:p>
        </p:txBody>
      </p:sp>
      <p:sp>
        <p:nvSpPr>
          <p:cNvPr id="4" name="Slide Number Placeholder 3"/>
          <p:cNvSpPr>
            <a:spLocks noGrp="1"/>
          </p:cNvSpPr>
          <p:nvPr>
            <p:ph type="sldNum" sz="quarter" idx="5"/>
          </p:nvPr>
        </p:nvSpPr>
        <p:spPr/>
        <p:txBody>
          <a:bodyPr/>
          <a:lstStyle/>
          <a:p>
            <a:fld id="{43732751-216D-4D9C-9960-795137AE3C71}" type="slidenum">
              <a:rPr lang="en-US" smtClean="0"/>
              <a:t>14</a:t>
            </a:fld>
            <a:endParaRPr lang="en-US"/>
          </a:p>
        </p:txBody>
      </p:sp>
    </p:spTree>
    <p:extLst>
      <p:ext uri="{BB962C8B-B14F-4D97-AF65-F5344CB8AC3E}">
        <p14:creationId xmlns:p14="http://schemas.microsoft.com/office/powerpoint/2010/main" val="2485593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What are the largest differences between NF and NT?</a:t>
            </a:r>
          </a:p>
          <a:p>
            <a:endParaRPr lang="en-US">
              <a:latin typeface="Calibri"/>
              <a:cs typeface="Calibri"/>
            </a:endParaRPr>
          </a:p>
          <a:p>
            <a:r>
              <a:rPr lang="en-US">
                <a:latin typeface="Calibri"/>
                <a:cs typeface="Calibri"/>
              </a:rPr>
              <a:t>Relatively similar, most classes have a 1-2% change (if at all). The two exceptions are Nat Science Lecture which decreases by 4% and Quant Reasoning Flag which increases by 3%</a:t>
            </a:r>
          </a:p>
        </p:txBody>
      </p:sp>
      <p:sp>
        <p:nvSpPr>
          <p:cNvPr id="4" name="Slide Number Placeholder 3"/>
          <p:cNvSpPr>
            <a:spLocks noGrp="1"/>
          </p:cNvSpPr>
          <p:nvPr>
            <p:ph type="sldNum" sz="quarter" idx="5"/>
          </p:nvPr>
        </p:nvSpPr>
        <p:spPr/>
        <p:txBody>
          <a:bodyPr/>
          <a:lstStyle/>
          <a:p>
            <a:fld id="{43732751-216D-4D9C-9960-795137AE3C71}" type="slidenum">
              <a:rPr lang="en-US" smtClean="0"/>
              <a:t>15</a:t>
            </a:fld>
            <a:endParaRPr lang="en-US"/>
          </a:p>
        </p:txBody>
      </p:sp>
    </p:spTree>
    <p:extLst>
      <p:ext uri="{BB962C8B-B14F-4D97-AF65-F5344CB8AC3E}">
        <p14:creationId xmlns:p14="http://schemas.microsoft.com/office/powerpoint/2010/main" val="550065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atin typeface="Calibri"/>
              <a:cs typeface="Calibri"/>
            </a:endParaRPr>
          </a:p>
        </p:txBody>
      </p:sp>
      <p:sp>
        <p:nvSpPr>
          <p:cNvPr id="4" name="Slide Number Placeholder 3"/>
          <p:cNvSpPr>
            <a:spLocks noGrp="1"/>
          </p:cNvSpPr>
          <p:nvPr>
            <p:ph type="sldNum" sz="quarter" idx="5"/>
          </p:nvPr>
        </p:nvSpPr>
        <p:spPr/>
        <p:txBody>
          <a:bodyPr/>
          <a:lstStyle/>
          <a:p>
            <a:fld id="{43732751-216D-4D9C-9960-795137AE3C71}" type="slidenum">
              <a:rPr lang="en-US" smtClean="0"/>
              <a:t>21</a:t>
            </a:fld>
            <a:endParaRPr lang="en-US"/>
          </a:p>
        </p:txBody>
      </p:sp>
    </p:spTree>
    <p:extLst>
      <p:ext uri="{BB962C8B-B14F-4D97-AF65-F5344CB8AC3E}">
        <p14:creationId xmlns:p14="http://schemas.microsoft.com/office/powerpoint/2010/main" val="219613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Other: "I“ = incomplete, "AU“ = audit, "S“ = satisfactory, "NR“ = not reported, "NA“ =  ,"IP“ = in progress,  "P“ = pass</a:t>
            </a:r>
          </a:p>
        </p:txBody>
      </p:sp>
      <p:sp>
        <p:nvSpPr>
          <p:cNvPr id="4" name="Slide Number Placeholder 3"/>
          <p:cNvSpPr>
            <a:spLocks noGrp="1"/>
          </p:cNvSpPr>
          <p:nvPr>
            <p:ph type="sldNum" sz="quarter" idx="5"/>
          </p:nvPr>
        </p:nvSpPr>
        <p:spPr/>
        <p:txBody>
          <a:bodyPr/>
          <a:lstStyle/>
          <a:p>
            <a:fld id="{43732751-216D-4D9C-9960-795137AE3C71}" type="slidenum">
              <a:rPr lang="en-US" smtClean="0"/>
              <a:t>27</a:t>
            </a:fld>
            <a:endParaRPr lang="en-US"/>
          </a:p>
        </p:txBody>
      </p:sp>
    </p:spTree>
    <p:extLst>
      <p:ext uri="{BB962C8B-B14F-4D97-AF65-F5344CB8AC3E}">
        <p14:creationId xmlns:p14="http://schemas.microsoft.com/office/powerpoint/2010/main" val="41492252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1342-86D2-5CAE-1DA5-42820E056C1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B76C1BC-6D80-FF12-CFF2-C03C45DFD4E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9DE6E9D-F7EF-F284-AFB7-D6075B2C5D3E}"/>
              </a:ext>
            </a:extLst>
          </p:cNvPr>
          <p:cNvSpPr>
            <a:spLocks noGrp="1"/>
          </p:cNvSpPr>
          <p:nvPr>
            <p:ph type="dt" sz="half" idx="10"/>
          </p:nvPr>
        </p:nvSpPr>
        <p:spPr/>
        <p:txBody>
          <a:bodyPr/>
          <a:lstStyle/>
          <a:p>
            <a:fld id="{7D4C2F51-C65F-4320-9919-53454EE060A1}" type="datetimeFigureOut">
              <a:rPr lang="en-US" smtClean="0"/>
              <a:t>11/13/2024</a:t>
            </a:fld>
            <a:endParaRPr lang="en-US"/>
          </a:p>
        </p:txBody>
      </p:sp>
      <p:sp>
        <p:nvSpPr>
          <p:cNvPr id="5" name="Footer Placeholder 4">
            <a:extLst>
              <a:ext uri="{FF2B5EF4-FFF2-40B4-BE49-F238E27FC236}">
                <a16:creationId xmlns:a16="http://schemas.microsoft.com/office/drawing/2014/main" id="{4C38045F-651D-F52C-B969-B3E548F064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777383-91A1-D34F-03CB-44001667A82A}"/>
              </a:ext>
            </a:extLst>
          </p:cNvPr>
          <p:cNvSpPr>
            <a:spLocks noGrp="1"/>
          </p:cNvSpPr>
          <p:nvPr>
            <p:ph type="sldNum" sz="quarter" idx="12"/>
          </p:nvPr>
        </p:nvSpPr>
        <p:spPr/>
        <p:txBody>
          <a:bodyPr/>
          <a:lstStyle/>
          <a:p>
            <a:fld id="{AA3436E1-3FD6-4A6B-958F-FF54DFCA77BC}" type="slidenum">
              <a:rPr lang="en-US" smtClean="0"/>
              <a:t>‹#›</a:t>
            </a:fld>
            <a:endParaRPr lang="en-US"/>
          </a:p>
        </p:txBody>
      </p:sp>
    </p:spTree>
    <p:extLst>
      <p:ext uri="{BB962C8B-B14F-4D97-AF65-F5344CB8AC3E}">
        <p14:creationId xmlns:p14="http://schemas.microsoft.com/office/powerpoint/2010/main" val="31670317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AE346-9576-F5F6-31C4-839D72D2FA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56CAE8-062B-78AC-CE34-7C1D003D961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B43F78E-EB52-F8E3-AFAD-34797204CB47}"/>
              </a:ext>
            </a:extLst>
          </p:cNvPr>
          <p:cNvSpPr>
            <a:spLocks noGrp="1"/>
          </p:cNvSpPr>
          <p:nvPr>
            <p:ph type="dt" sz="half" idx="10"/>
          </p:nvPr>
        </p:nvSpPr>
        <p:spPr/>
        <p:txBody>
          <a:bodyPr/>
          <a:lstStyle/>
          <a:p>
            <a:fld id="{7D4C2F51-C65F-4320-9919-53454EE060A1}" type="datetimeFigureOut">
              <a:rPr lang="en-US" smtClean="0"/>
              <a:t>11/13/2024</a:t>
            </a:fld>
            <a:endParaRPr lang="en-US"/>
          </a:p>
        </p:txBody>
      </p:sp>
      <p:sp>
        <p:nvSpPr>
          <p:cNvPr id="5" name="Footer Placeholder 4">
            <a:extLst>
              <a:ext uri="{FF2B5EF4-FFF2-40B4-BE49-F238E27FC236}">
                <a16:creationId xmlns:a16="http://schemas.microsoft.com/office/drawing/2014/main" id="{CC0175F4-B997-A6C0-1E1C-EF07F66B1C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930C2E-8065-85AF-F1ED-98D78CA9197C}"/>
              </a:ext>
            </a:extLst>
          </p:cNvPr>
          <p:cNvSpPr>
            <a:spLocks noGrp="1"/>
          </p:cNvSpPr>
          <p:nvPr>
            <p:ph type="sldNum" sz="quarter" idx="12"/>
          </p:nvPr>
        </p:nvSpPr>
        <p:spPr/>
        <p:txBody>
          <a:bodyPr/>
          <a:lstStyle/>
          <a:p>
            <a:fld id="{AA3436E1-3FD6-4A6B-958F-FF54DFCA77BC}" type="slidenum">
              <a:rPr lang="en-US" smtClean="0"/>
              <a:t>‹#›</a:t>
            </a:fld>
            <a:endParaRPr lang="en-US"/>
          </a:p>
        </p:txBody>
      </p:sp>
    </p:spTree>
    <p:extLst>
      <p:ext uri="{BB962C8B-B14F-4D97-AF65-F5344CB8AC3E}">
        <p14:creationId xmlns:p14="http://schemas.microsoft.com/office/powerpoint/2010/main" val="891155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6CA713-91D6-03EA-32C9-55DB9C7E9E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A5CD80C-E191-3BB6-AD71-C30A9936787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974BB8-2F59-D142-BDE2-88B02063A4CE}"/>
              </a:ext>
            </a:extLst>
          </p:cNvPr>
          <p:cNvSpPr>
            <a:spLocks noGrp="1"/>
          </p:cNvSpPr>
          <p:nvPr>
            <p:ph type="dt" sz="half" idx="10"/>
          </p:nvPr>
        </p:nvSpPr>
        <p:spPr/>
        <p:txBody>
          <a:bodyPr/>
          <a:lstStyle/>
          <a:p>
            <a:fld id="{7D4C2F51-C65F-4320-9919-53454EE060A1}" type="datetimeFigureOut">
              <a:rPr lang="en-US" smtClean="0"/>
              <a:t>11/13/2024</a:t>
            </a:fld>
            <a:endParaRPr lang="en-US"/>
          </a:p>
        </p:txBody>
      </p:sp>
      <p:sp>
        <p:nvSpPr>
          <p:cNvPr id="5" name="Footer Placeholder 4">
            <a:extLst>
              <a:ext uri="{FF2B5EF4-FFF2-40B4-BE49-F238E27FC236}">
                <a16:creationId xmlns:a16="http://schemas.microsoft.com/office/drawing/2014/main" id="{0A7CB19F-EE7C-2974-3CE0-A23D0E5E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5A2A91-6AA9-C78C-A949-99EB9DB1E3A5}"/>
              </a:ext>
            </a:extLst>
          </p:cNvPr>
          <p:cNvSpPr>
            <a:spLocks noGrp="1"/>
          </p:cNvSpPr>
          <p:nvPr>
            <p:ph type="sldNum" sz="quarter" idx="12"/>
          </p:nvPr>
        </p:nvSpPr>
        <p:spPr/>
        <p:txBody>
          <a:bodyPr/>
          <a:lstStyle/>
          <a:p>
            <a:fld id="{AA3436E1-3FD6-4A6B-958F-FF54DFCA77BC}" type="slidenum">
              <a:rPr lang="en-US" smtClean="0"/>
              <a:t>‹#›</a:t>
            </a:fld>
            <a:endParaRPr lang="en-US"/>
          </a:p>
        </p:txBody>
      </p:sp>
    </p:spTree>
    <p:extLst>
      <p:ext uri="{BB962C8B-B14F-4D97-AF65-F5344CB8AC3E}">
        <p14:creationId xmlns:p14="http://schemas.microsoft.com/office/powerpoint/2010/main" val="1461452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73C02-EFEE-299E-2F63-57BC98F2CA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F7CD46-EDBB-C6A5-BA1B-12D6234D676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61D70C-E14F-23AE-5CC0-58EF642D8B7C}"/>
              </a:ext>
            </a:extLst>
          </p:cNvPr>
          <p:cNvSpPr>
            <a:spLocks noGrp="1"/>
          </p:cNvSpPr>
          <p:nvPr>
            <p:ph type="dt" sz="half" idx="10"/>
          </p:nvPr>
        </p:nvSpPr>
        <p:spPr/>
        <p:txBody>
          <a:bodyPr/>
          <a:lstStyle/>
          <a:p>
            <a:fld id="{7D4C2F51-C65F-4320-9919-53454EE060A1}" type="datetimeFigureOut">
              <a:rPr lang="en-US" smtClean="0"/>
              <a:t>11/13/2024</a:t>
            </a:fld>
            <a:endParaRPr lang="en-US"/>
          </a:p>
        </p:txBody>
      </p:sp>
      <p:sp>
        <p:nvSpPr>
          <p:cNvPr id="5" name="Footer Placeholder 4">
            <a:extLst>
              <a:ext uri="{FF2B5EF4-FFF2-40B4-BE49-F238E27FC236}">
                <a16:creationId xmlns:a16="http://schemas.microsoft.com/office/drawing/2014/main" id="{D8435AC5-99E2-72B6-E689-015C68FF13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35A105-B714-EFD8-6B9E-5CDC59E4B49A}"/>
              </a:ext>
            </a:extLst>
          </p:cNvPr>
          <p:cNvSpPr>
            <a:spLocks noGrp="1"/>
          </p:cNvSpPr>
          <p:nvPr>
            <p:ph type="sldNum" sz="quarter" idx="12"/>
          </p:nvPr>
        </p:nvSpPr>
        <p:spPr/>
        <p:txBody>
          <a:bodyPr/>
          <a:lstStyle/>
          <a:p>
            <a:fld id="{AA3436E1-3FD6-4A6B-958F-FF54DFCA77BC}" type="slidenum">
              <a:rPr lang="en-US" smtClean="0"/>
              <a:t>‹#›</a:t>
            </a:fld>
            <a:endParaRPr lang="en-US"/>
          </a:p>
        </p:txBody>
      </p:sp>
    </p:spTree>
    <p:extLst>
      <p:ext uri="{BB962C8B-B14F-4D97-AF65-F5344CB8AC3E}">
        <p14:creationId xmlns:p14="http://schemas.microsoft.com/office/powerpoint/2010/main" val="3228911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62052-9712-47D4-E173-BA007294C39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B4B4D2-15B7-F271-6F8C-36DFFE481C8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1E2CCDF-74BA-0D6E-D68A-EDA475DB296A}"/>
              </a:ext>
            </a:extLst>
          </p:cNvPr>
          <p:cNvSpPr>
            <a:spLocks noGrp="1"/>
          </p:cNvSpPr>
          <p:nvPr>
            <p:ph type="dt" sz="half" idx="10"/>
          </p:nvPr>
        </p:nvSpPr>
        <p:spPr/>
        <p:txBody>
          <a:bodyPr/>
          <a:lstStyle/>
          <a:p>
            <a:fld id="{7D4C2F51-C65F-4320-9919-53454EE060A1}" type="datetimeFigureOut">
              <a:rPr lang="en-US" smtClean="0"/>
              <a:t>11/13/2024</a:t>
            </a:fld>
            <a:endParaRPr lang="en-US"/>
          </a:p>
        </p:txBody>
      </p:sp>
      <p:sp>
        <p:nvSpPr>
          <p:cNvPr id="5" name="Footer Placeholder 4">
            <a:extLst>
              <a:ext uri="{FF2B5EF4-FFF2-40B4-BE49-F238E27FC236}">
                <a16:creationId xmlns:a16="http://schemas.microsoft.com/office/drawing/2014/main" id="{74C7F50F-1E16-F58B-F3AB-8FD522D892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A821E3-47C6-FEF9-C53F-A58505234B97}"/>
              </a:ext>
            </a:extLst>
          </p:cNvPr>
          <p:cNvSpPr>
            <a:spLocks noGrp="1"/>
          </p:cNvSpPr>
          <p:nvPr>
            <p:ph type="sldNum" sz="quarter" idx="12"/>
          </p:nvPr>
        </p:nvSpPr>
        <p:spPr/>
        <p:txBody>
          <a:bodyPr/>
          <a:lstStyle/>
          <a:p>
            <a:fld id="{AA3436E1-3FD6-4A6B-958F-FF54DFCA77BC}" type="slidenum">
              <a:rPr lang="en-US" smtClean="0"/>
              <a:t>‹#›</a:t>
            </a:fld>
            <a:endParaRPr lang="en-US"/>
          </a:p>
        </p:txBody>
      </p:sp>
    </p:spTree>
    <p:extLst>
      <p:ext uri="{BB962C8B-B14F-4D97-AF65-F5344CB8AC3E}">
        <p14:creationId xmlns:p14="http://schemas.microsoft.com/office/powerpoint/2010/main" val="14152127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1CBDD-FD63-24F2-4786-46FBBBD8CC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B3A11B1-BDE8-71FF-E6C7-F35825A57A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E3A461A-29F3-4455-EA09-DA79BFB4160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3FC68A4-A495-8871-8FA3-2FDE7DBDE8C3}"/>
              </a:ext>
            </a:extLst>
          </p:cNvPr>
          <p:cNvSpPr>
            <a:spLocks noGrp="1"/>
          </p:cNvSpPr>
          <p:nvPr>
            <p:ph type="dt" sz="half" idx="10"/>
          </p:nvPr>
        </p:nvSpPr>
        <p:spPr/>
        <p:txBody>
          <a:bodyPr/>
          <a:lstStyle/>
          <a:p>
            <a:fld id="{7D4C2F51-C65F-4320-9919-53454EE060A1}" type="datetimeFigureOut">
              <a:rPr lang="en-US" smtClean="0"/>
              <a:t>11/13/2024</a:t>
            </a:fld>
            <a:endParaRPr lang="en-US"/>
          </a:p>
        </p:txBody>
      </p:sp>
      <p:sp>
        <p:nvSpPr>
          <p:cNvPr id="6" name="Footer Placeholder 5">
            <a:extLst>
              <a:ext uri="{FF2B5EF4-FFF2-40B4-BE49-F238E27FC236}">
                <a16:creationId xmlns:a16="http://schemas.microsoft.com/office/drawing/2014/main" id="{1AD5033B-C337-09D9-82AB-D38227BC248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3546ED-7C23-2A5F-2E21-43A99E689706}"/>
              </a:ext>
            </a:extLst>
          </p:cNvPr>
          <p:cNvSpPr>
            <a:spLocks noGrp="1"/>
          </p:cNvSpPr>
          <p:nvPr>
            <p:ph type="sldNum" sz="quarter" idx="12"/>
          </p:nvPr>
        </p:nvSpPr>
        <p:spPr/>
        <p:txBody>
          <a:bodyPr/>
          <a:lstStyle/>
          <a:p>
            <a:fld id="{AA3436E1-3FD6-4A6B-958F-FF54DFCA77BC}" type="slidenum">
              <a:rPr lang="en-US" smtClean="0"/>
              <a:t>‹#›</a:t>
            </a:fld>
            <a:endParaRPr lang="en-US"/>
          </a:p>
        </p:txBody>
      </p:sp>
    </p:spTree>
    <p:extLst>
      <p:ext uri="{BB962C8B-B14F-4D97-AF65-F5344CB8AC3E}">
        <p14:creationId xmlns:p14="http://schemas.microsoft.com/office/powerpoint/2010/main" val="23308285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0DE76-21F0-E9F4-2E12-80A2F73200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CF7AD54-542D-AAB0-7B46-2698078BDA6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4D1710F-749F-5DF5-06BA-9F65EFAE77F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256AFC9-FA8B-C390-B6CD-0A52D6F5833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41F8CBB-8EB0-DBF6-2B1D-C55149E0B31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49A744-8E4A-6F40-AF82-3311DF7A0672}"/>
              </a:ext>
            </a:extLst>
          </p:cNvPr>
          <p:cNvSpPr>
            <a:spLocks noGrp="1"/>
          </p:cNvSpPr>
          <p:nvPr>
            <p:ph type="dt" sz="half" idx="10"/>
          </p:nvPr>
        </p:nvSpPr>
        <p:spPr/>
        <p:txBody>
          <a:bodyPr/>
          <a:lstStyle/>
          <a:p>
            <a:fld id="{7D4C2F51-C65F-4320-9919-53454EE060A1}" type="datetimeFigureOut">
              <a:rPr lang="en-US" smtClean="0"/>
              <a:t>11/13/2024</a:t>
            </a:fld>
            <a:endParaRPr lang="en-US"/>
          </a:p>
        </p:txBody>
      </p:sp>
      <p:sp>
        <p:nvSpPr>
          <p:cNvPr id="8" name="Footer Placeholder 7">
            <a:extLst>
              <a:ext uri="{FF2B5EF4-FFF2-40B4-BE49-F238E27FC236}">
                <a16:creationId xmlns:a16="http://schemas.microsoft.com/office/drawing/2014/main" id="{BBC90DAD-D8DD-9519-4217-9A8E3879C5F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2E5A32F-AECF-F27C-EF76-39178973B94B}"/>
              </a:ext>
            </a:extLst>
          </p:cNvPr>
          <p:cNvSpPr>
            <a:spLocks noGrp="1"/>
          </p:cNvSpPr>
          <p:nvPr>
            <p:ph type="sldNum" sz="quarter" idx="12"/>
          </p:nvPr>
        </p:nvSpPr>
        <p:spPr/>
        <p:txBody>
          <a:bodyPr/>
          <a:lstStyle/>
          <a:p>
            <a:fld id="{AA3436E1-3FD6-4A6B-958F-FF54DFCA77BC}" type="slidenum">
              <a:rPr lang="en-US" smtClean="0"/>
              <a:t>‹#›</a:t>
            </a:fld>
            <a:endParaRPr lang="en-US"/>
          </a:p>
        </p:txBody>
      </p:sp>
    </p:spTree>
    <p:extLst>
      <p:ext uri="{BB962C8B-B14F-4D97-AF65-F5344CB8AC3E}">
        <p14:creationId xmlns:p14="http://schemas.microsoft.com/office/powerpoint/2010/main" val="4067022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3CF2E-8BB6-BBED-2E92-A6C7AF8D7F0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FCD21A-B16C-2511-39D1-7A7D716F8110}"/>
              </a:ext>
            </a:extLst>
          </p:cNvPr>
          <p:cNvSpPr>
            <a:spLocks noGrp="1"/>
          </p:cNvSpPr>
          <p:nvPr>
            <p:ph type="dt" sz="half" idx="10"/>
          </p:nvPr>
        </p:nvSpPr>
        <p:spPr/>
        <p:txBody>
          <a:bodyPr/>
          <a:lstStyle/>
          <a:p>
            <a:fld id="{7D4C2F51-C65F-4320-9919-53454EE060A1}" type="datetimeFigureOut">
              <a:rPr lang="en-US" smtClean="0"/>
              <a:t>11/13/2024</a:t>
            </a:fld>
            <a:endParaRPr lang="en-US"/>
          </a:p>
        </p:txBody>
      </p:sp>
      <p:sp>
        <p:nvSpPr>
          <p:cNvPr id="4" name="Footer Placeholder 3">
            <a:extLst>
              <a:ext uri="{FF2B5EF4-FFF2-40B4-BE49-F238E27FC236}">
                <a16:creationId xmlns:a16="http://schemas.microsoft.com/office/drawing/2014/main" id="{D6F7764A-B411-4DEF-E275-CC9625DDA7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38657D-0FF9-093F-43CF-7B5AC6A1B986}"/>
              </a:ext>
            </a:extLst>
          </p:cNvPr>
          <p:cNvSpPr>
            <a:spLocks noGrp="1"/>
          </p:cNvSpPr>
          <p:nvPr>
            <p:ph type="sldNum" sz="quarter" idx="12"/>
          </p:nvPr>
        </p:nvSpPr>
        <p:spPr/>
        <p:txBody>
          <a:bodyPr/>
          <a:lstStyle/>
          <a:p>
            <a:fld id="{AA3436E1-3FD6-4A6B-958F-FF54DFCA77BC}" type="slidenum">
              <a:rPr lang="en-US" smtClean="0"/>
              <a:t>‹#›</a:t>
            </a:fld>
            <a:endParaRPr lang="en-US"/>
          </a:p>
        </p:txBody>
      </p:sp>
    </p:spTree>
    <p:extLst>
      <p:ext uri="{BB962C8B-B14F-4D97-AF65-F5344CB8AC3E}">
        <p14:creationId xmlns:p14="http://schemas.microsoft.com/office/powerpoint/2010/main" val="975842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BDDE3F-BA67-CC67-959B-716784581D35}"/>
              </a:ext>
            </a:extLst>
          </p:cNvPr>
          <p:cNvSpPr>
            <a:spLocks noGrp="1"/>
          </p:cNvSpPr>
          <p:nvPr>
            <p:ph type="dt" sz="half" idx="10"/>
          </p:nvPr>
        </p:nvSpPr>
        <p:spPr/>
        <p:txBody>
          <a:bodyPr/>
          <a:lstStyle/>
          <a:p>
            <a:fld id="{7D4C2F51-C65F-4320-9919-53454EE060A1}" type="datetimeFigureOut">
              <a:rPr lang="en-US" smtClean="0"/>
              <a:t>11/13/2024</a:t>
            </a:fld>
            <a:endParaRPr lang="en-US"/>
          </a:p>
        </p:txBody>
      </p:sp>
      <p:sp>
        <p:nvSpPr>
          <p:cNvPr id="3" name="Footer Placeholder 2">
            <a:extLst>
              <a:ext uri="{FF2B5EF4-FFF2-40B4-BE49-F238E27FC236}">
                <a16:creationId xmlns:a16="http://schemas.microsoft.com/office/drawing/2014/main" id="{5322F596-ED4C-888C-CAF9-A2D2E60943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C93D7F7-D973-5D94-4513-18E1B3C37186}"/>
              </a:ext>
            </a:extLst>
          </p:cNvPr>
          <p:cNvSpPr>
            <a:spLocks noGrp="1"/>
          </p:cNvSpPr>
          <p:nvPr>
            <p:ph type="sldNum" sz="quarter" idx="12"/>
          </p:nvPr>
        </p:nvSpPr>
        <p:spPr/>
        <p:txBody>
          <a:bodyPr/>
          <a:lstStyle/>
          <a:p>
            <a:fld id="{AA3436E1-3FD6-4A6B-958F-FF54DFCA77BC}" type="slidenum">
              <a:rPr lang="en-US" smtClean="0"/>
              <a:t>‹#›</a:t>
            </a:fld>
            <a:endParaRPr lang="en-US"/>
          </a:p>
        </p:txBody>
      </p:sp>
    </p:spTree>
    <p:extLst>
      <p:ext uri="{BB962C8B-B14F-4D97-AF65-F5344CB8AC3E}">
        <p14:creationId xmlns:p14="http://schemas.microsoft.com/office/powerpoint/2010/main" val="1912794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9C5FA-B41C-FD9C-3E5D-9E59BE435BB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FEC945D-88E0-3F3B-0954-315FACAB00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6892BDC-D43E-B8F5-7133-5CAC76E663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A67B35-F26F-098C-8BAF-53C1DE6FFCAA}"/>
              </a:ext>
            </a:extLst>
          </p:cNvPr>
          <p:cNvSpPr>
            <a:spLocks noGrp="1"/>
          </p:cNvSpPr>
          <p:nvPr>
            <p:ph type="dt" sz="half" idx="10"/>
          </p:nvPr>
        </p:nvSpPr>
        <p:spPr/>
        <p:txBody>
          <a:bodyPr/>
          <a:lstStyle/>
          <a:p>
            <a:fld id="{7D4C2F51-C65F-4320-9919-53454EE060A1}" type="datetimeFigureOut">
              <a:rPr lang="en-US" smtClean="0"/>
              <a:t>11/13/2024</a:t>
            </a:fld>
            <a:endParaRPr lang="en-US"/>
          </a:p>
        </p:txBody>
      </p:sp>
      <p:sp>
        <p:nvSpPr>
          <p:cNvPr id="6" name="Footer Placeholder 5">
            <a:extLst>
              <a:ext uri="{FF2B5EF4-FFF2-40B4-BE49-F238E27FC236}">
                <a16:creationId xmlns:a16="http://schemas.microsoft.com/office/drawing/2014/main" id="{AECC68FF-740E-92A3-F23A-2AD270C613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5C30E4-5E0E-83E3-1591-25F0C758E91E}"/>
              </a:ext>
            </a:extLst>
          </p:cNvPr>
          <p:cNvSpPr>
            <a:spLocks noGrp="1"/>
          </p:cNvSpPr>
          <p:nvPr>
            <p:ph type="sldNum" sz="quarter" idx="12"/>
          </p:nvPr>
        </p:nvSpPr>
        <p:spPr/>
        <p:txBody>
          <a:bodyPr/>
          <a:lstStyle/>
          <a:p>
            <a:fld id="{AA3436E1-3FD6-4A6B-958F-FF54DFCA77BC}" type="slidenum">
              <a:rPr lang="en-US" smtClean="0"/>
              <a:t>‹#›</a:t>
            </a:fld>
            <a:endParaRPr lang="en-US"/>
          </a:p>
        </p:txBody>
      </p:sp>
    </p:spTree>
    <p:extLst>
      <p:ext uri="{BB962C8B-B14F-4D97-AF65-F5344CB8AC3E}">
        <p14:creationId xmlns:p14="http://schemas.microsoft.com/office/powerpoint/2010/main" val="1379804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B91BD-C253-0B22-5B7E-64DD59CA98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AA676FE-CCAE-113B-521D-B67E8BD314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7CCE8C-A289-C393-C4F4-59EEB608D7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1F6476E-39BA-F92F-F790-166798360ABC}"/>
              </a:ext>
            </a:extLst>
          </p:cNvPr>
          <p:cNvSpPr>
            <a:spLocks noGrp="1"/>
          </p:cNvSpPr>
          <p:nvPr>
            <p:ph type="dt" sz="half" idx="10"/>
          </p:nvPr>
        </p:nvSpPr>
        <p:spPr/>
        <p:txBody>
          <a:bodyPr/>
          <a:lstStyle/>
          <a:p>
            <a:fld id="{7D4C2F51-C65F-4320-9919-53454EE060A1}" type="datetimeFigureOut">
              <a:rPr lang="en-US" smtClean="0"/>
              <a:t>11/13/2024</a:t>
            </a:fld>
            <a:endParaRPr lang="en-US"/>
          </a:p>
        </p:txBody>
      </p:sp>
      <p:sp>
        <p:nvSpPr>
          <p:cNvPr id="6" name="Footer Placeholder 5">
            <a:extLst>
              <a:ext uri="{FF2B5EF4-FFF2-40B4-BE49-F238E27FC236}">
                <a16:creationId xmlns:a16="http://schemas.microsoft.com/office/drawing/2014/main" id="{C371B600-2753-F856-34B9-EB1F2710D2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5B8125-DE14-0C17-3450-21159BBA6580}"/>
              </a:ext>
            </a:extLst>
          </p:cNvPr>
          <p:cNvSpPr>
            <a:spLocks noGrp="1"/>
          </p:cNvSpPr>
          <p:nvPr>
            <p:ph type="sldNum" sz="quarter" idx="12"/>
          </p:nvPr>
        </p:nvSpPr>
        <p:spPr/>
        <p:txBody>
          <a:bodyPr/>
          <a:lstStyle/>
          <a:p>
            <a:fld id="{AA3436E1-3FD6-4A6B-958F-FF54DFCA77BC}" type="slidenum">
              <a:rPr lang="en-US" smtClean="0"/>
              <a:t>‹#›</a:t>
            </a:fld>
            <a:endParaRPr lang="en-US"/>
          </a:p>
        </p:txBody>
      </p:sp>
    </p:spTree>
    <p:extLst>
      <p:ext uri="{BB962C8B-B14F-4D97-AF65-F5344CB8AC3E}">
        <p14:creationId xmlns:p14="http://schemas.microsoft.com/office/powerpoint/2010/main" val="1773363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D2EB65-277C-5A24-B8E9-54A2F11BA4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AE61D6-76C6-F479-95F8-6582AEA2E8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8299CA-B5EE-2207-503E-C4CF6BD011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D4C2F51-C65F-4320-9919-53454EE060A1}" type="datetimeFigureOut">
              <a:rPr lang="en-US" smtClean="0"/>
              <a:t>11/13/2024</a:t>
            </a:fld>
            <a:endParaRPr lang="en-US"/>
          </a:p>
        </p:txBody>
      </p:sp>
      <p:sp>
        <p:nvSpPr>
          <p:cNvPr id="5" name="Footer Placeholder 4">
            <a:extLst>
              <a:ext uri="{FF2B5EF4-FFF2-40B4-BE49-F238E27FC236}">
                <a16:creationId xmlns:a16="http://schemas.microsoft.com/office/drawing/2014/main" id="{7DE18C20-82E3-A196-83BF-7115F4723F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714C96F-49E7-0A5F-0A55-CB1E62EF13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A3436E1-3FD6-4A6B-958F-FF54DFCA77BC}" type="slidenum">
              <a:rPr lang="en-US" smtClean="0"/>
              <a:t>‹#›</a:t>
            </a:fld>
            <a:endParaRPr lang="en-US"/>
          </a:p>
        </p:txBody>
      </p:sp>
    </p:spTree>
    <p:extLst>
      <p:ext uri="{BB962C8B-B14F-4D97-AF65-F5344CB8AC3E}">
        <p14:creationId xmlns:p14="http://schemas.microsoft.com/office/powerpoint/2010/main" val="11725154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microsoft.com/office/2018/10/relationships/comments" Target="../comments/modernComment_12C_26D1CA2E.xm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rgbClr val="D7D3CC"/>
            </a:gs>
            <a:gs pos="90000">
              <a:srgbClr val="0C2340"/>
            </a:gs>
            <a:gs pos="10000">
              <a:srgbClr val="0C2340"/>
            </a:gs>
            <a:gs pos="100000">
              <a:srgbClr val="D7D3CC"/>
            </a:gs>
          </a:gsLst>
          <a:lin ang="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16D27-F236-3AEF-815E-A3B7A71FECA2}"/>
              </a:ext>
            </a:extLst>
          </p:cNvPr>
          <p:cNvSpPr>
            <a:spLocks noGrp="1"/>
          </p:cNvSpPr>
          <p:nvPr>
            <p:ph type="ctrTitle"/>
          </p:nvPr>
        </p:nvSpPr>
        <p:spPr/>
        <p:txBody>
          <a:bodyPr>
            <a:normAutofit/>
          </a:bodyPr>
          <a:lstStyle/>
          <a:p>
            <a:r>
              <a:rPr lang="en-US" b="1">
                <a:solidFill>
                  <a:schemeClr val="bg1"/>
                </a:solidFill>
              </a:rPr>
              <a:t>How</a:t>
            </a:r>
            <a:r>
              <a:rPr lang="en-US" b="1">
                <a:solidFill>
                  <a:srgbClr val="D7D3CC"/>
                </a:solidFill>
              </a:rPr>
              <a:t> </a:t>
            </a:r>
            <a:r>
              <a:rPr lang="en-US" b="1">
                <a:solidFill>
                  <a:srgbClr val="FCD612"/>
                </a:solidFill>
              </a:rPr>
              <a:t>Students</a:t>
            </a:r>
            <a:r>
              <a:rPr lang="en-US" b="1">
                <a:solidFill>
                  <a:srgbClr val="D7D3CC"/>
                </a:solidFill>
              </a:rPr>
              <a:t> </a:t>
            </a:r>
            <a:r>
              <a:rPr lang="en-US" b="1">
                <a:solidFill>
                  <a:schemeClr val="bg1"/>
                </a:solidFill>
              </a:rPr>
              <a:t>Experience</a:t>
            </a:r>
            <a:r>
              <a:rPr lang="en-US" b="1">
                <a:solidFill>
                  <a:srgbClr val="D7D3CC"/>
                </a:solidFill>
              </a:rPr>
              <a:t> </a:t>
            </a:r>
            <a:r>
              <a:rPr lang="en-US" b="1">
                <a:solidFill>
                  <a:schemeClr val="bg1"/>
                </a:solidFill>
              </a:rPr>
              <a:t>the</a:t>
            </a:r>
            <a:r>
              <a:rPr lang="en-US" b="1">
                <a:solidFill>
                  <a:srgbClr val="D7D3CC"/>
                </a:solidFill>
              </a:rPr>
              <a:t> </a:t>
            </a:r>
            <a:r>
              <a:rPr lang="en-US" b="1">
                <a:solidFill>
                  <a:srgbClr val="FCD612"/>
                </a:solidFill>
              </a:rPr>
              <a:t>Core Curriculum </a:t>
            </a:r>
          </a:p>
        </p:txBody>
      </p:sp>
      <p:sp>
        <p:nvSpPr>
          <p:cNvPr id="3" name="Subtitle 2">
            <a:extLst>
              <a:ext uri="{FF2B5EF4-FFF2-40B4-BE49-F238E27FC236}">
                <a16:creationId xmlns:a16="http://schemas.microsoft.com/office/drawing/2014/main" id="{60D84CD4-95BD-3431-2FE6-66C76FF47F4B}"/>
              </a:ext>
            </a:extLst>
          </p:cNvPr>
          <p:cNvSpPr>
            <a:spLocks noGrp="1"/>
          </p:cNvSpPr>
          <p:nvPr>
            <p:ph type="subTitle" idx="1"/>
          </p:nvPr>
        </p:nvSpPr>
        <p:spPr>
          <a:xfrm>
            <a:off x="1524000" y="3743552"/>
            <a:ext cx="9144000" cy="2341561"/>
          </a:xfrm>
        </p:spPr>
        <p:txBody>
          <a:bodyPr>
            <a:normAutofit/>
          </a:bodyPr>
          <a:lstStyle/>
          <a:p>
            <a:r>
              <a:rPr lang="en-US">
                <a:solidFill>
                  <a:srgbClr val="D7D3CC"/>
                </a:solidFill>
              </a:rPr>
              <a:t>Elizabeth Mastilak, Colleen Malloy, Hanh Nguyen, </a:t>
            </a:r>
          </a:p>
          <a:p>
            <a:r>
              <a:rPr lang="en-US">
                <a:solidFill>
                  <a:srgbClr val="D7D3CC"/>
                </a:solidFill>
              </a:rPr>
              <a:t>Levi Sayles, Aaryan Bhatta, Sawyer Hurley, </a:t>
            </a:r>
          </a:p>
          <a:p>
            <a:r>
              <a:rPr lang="en-US">
                <a:solidFill>
                  <a:srgbClr val="D7D3CC"/>
                </a:solidFill>
              </a:rPr>
              <a:t>Stephen </a:t>
            </a:r>
            <a:r>
              <a:rPr lang="en-US" err="1">
                <a:solidFill>
                  <a:srgbClr val="D7D3CC"/>
                </a:solidFill>
              </a:rPr>
              <a:t>Klayer</a:t>
            </a:r>
            <a:r>
              <a:rPr lang="en-US">
                <a:solidFill>
                  <a:srgbClr val="D7D3CC"/>
                </a:solidFill>
              </a:rPr>
              <a:t>, Alex </a:t>
            </a:r>
            <a:r>
              <a:rPr lang="en-US" err="1">
                <a:solidFill>
                  <a:srgbClr val="D7D3CC"/>
                </a:solidFill>
              </a:rPr>
              <a:t>Peinkofer</a:t>
            </a:r>
            <a:r>
              <a:rPr lang="en-US">
                <a:solidFill>
                  <a:srgbClr val="D7D3CC"/>
                </a:solidFill>
              </a:rPr>
              <a:t>, Rocco Roman</a:t>
            </a:r>
          </a:p>
          <a:p>
            <a:endParaRPr lang="en-US">
              <a:solidFill>
                <a:srgbClr val="D7D3CC"/>
              </a:solidFill>
            </a:endParaRPr>
          </a:p>
          <a:p>
            <a:r>
              <a:rPr lang="en-US">
                <a:solidFill>
                  <a:srgbClr val="D7D3CC"/>
                </a:solidFill>
              </a:rPr>
              <a:t>Dr. David Gerberry</a:t>
            </a:r>
          </a:p>
        </p:txBody>
      </p:sp>
      <p:cxnSp>
        <p:nvCxnSpPr>
          <p:cNvPr id="5" name="Straight Connector 4">
            <a:extLst>
              <a:ext uri="{FF2B5EF4-FFF2-40B4-BE49-F238E27FC236}">
                <a16:creationId xmlns:a16="http://schemas.microsoft.com/office/drawing/2014/main" id="{3788E9D5-158D-F378-E4D5-AAA6AF9A65E7}"/>
              </a:ext>
            </a:extLst>
          </p:cNvPr>
          <p:cNvCxnSpPr>
            <a:cxnSpLocks/>
          </p:cNvCxnSpPr>
          <p:nvPr/>
        </p:nvCxnSpPr>
        <p:spPr>
          <a:xfrm>
            <a:off x="1262743" y="3509963"/>
            <a:ext cx="9666515" cy="0"/>
          </a:xfrm>
          <a:prstGeom prst="line">
            <a:avLst/>
          </a:prstGeom>
          <a:ln>
            <a:solidFill>
              <a:srgbClr val="D7D3CC"/>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548150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CB55B-6377-5990-E3D7-AB4705E6B9A9}"/>
              </a:ext>
            </a:extLst>
          </p:cNvPr>
          <p:cNvSpPr>
            <a:spLocks noGrp="1"/>
          </p:cNvSpPr>
          <p:nvPr>
            <p:ph type="title"/>
          </p:nvPr>
        </p:nvSpPr>
        <p:spPr>
          <a:xfrm>
            <a:off x="1026226" y="345333"/>
            <a:ext cx="10515600" cy="671823"/>
          </a:xfrm>
        </p:spPr>
        <p:txBody>
          <a:bodyPr>
            <a:normAutofit fontScale="90000"/>
          </a:bodyPr>
          <a:lstStyle/>
          <a:p>
            <a:r>
              <a:rPr lang="en-US"/>
              <a:t>Overall core class timing, by major group</a:t>
            </a:r>
          </a:p>
        </p:txBody>
      </p:sp>
      <p:pic>
        <p:nvPicPr>
          <p:cNvPr id="7" name="Content Placeholder 6" descr="A graph of a number of classes&#10;&#10;Description automatically generated">
            <a:extLst>
              <a:ext uri="{FF2B5EF4-FFF2-40B4-BE49-F238E27FC236}">
                <a16:creationId xmlns:a16="http://schemas.microsoft.com/office/drawing/2014/main" id="{E85F517A-CCCC-AA6E-8548-0AC43A7F1527}"/>
              </a:ext>
            </a:extLst>
          </p:cNvPr>
          <p:cNvPicPr>
            <a:picLocks noGrp="1" noChangeAspect="1"/>
          </p:cNvPicPr>
          <p:nvPr>
            <p:ph sz="half" idx="2"/>
          </p:nvPr>
        </p:nvPicPr>
        <p:blipFill>
          <a:blip r:embed="rId3"/>
          <a:stretch>
            <a:fillRect/>
          </a:stretch>
        </p:blipFill>
        <p:spPr>
          <a:xfrm flipH="1">
            <a:off x="12711112" y="3993152"/>
            <a:ext cx="45243" cy="40096"/>
          </a:xfrm>
        </p:spPr>
      </p:pic>
      <p:pic>
        <p:nvPicPr>
          <p:cNvPr id="8" name="Content Placeholder 7" descr="A graph of different colored bars&#10;&#10;Description automatically generated">
            <a:extLst>
              <a:ext uri="{FF2B5EF4-FFF2-40B4-BE49-F238E27FC236}">
                <a16:creationId xmlns:a16="http://schemas.microsoft.com/office/drawing/2014/main" id="{356EC442-762D-BD71-E626-C660C45CE2E8}"/>
              </a:ext>
            </a:extLst>
          </p:cNvPr>
          <p:cNvPicPr>
            <a:picLocks noGrp="1" noChangeAspect="1"/>
          </p:cNvPicPr>
          <p:nvPr>
            <p:ph sz="half" idx="1"/>
          </p:nvPr>
        </p:nvPicPr>
        <p:blipFill>
          <a:blip r:embed="rId4"/>
          <a:stretch>
            <a:fillRect/>
          </a:stretch>
        </p:blipFill>
        <p:spPr>
          <a:xfrm>
            <a:off x="1687465" y="1020461"/>
            <a:ext cx="9190952" cy="4814398"/>
          </a:xfrm>
        </p:spPr>
      </p:pic>
      <p:sp>
        <p:nvSpPr>
          <p:cNvPr id="3" name="TextBox 2">
            <a:extLst>
              <a:ext uri="{FF2B5EF4-FFF2-40B4-BE49-F238E27FC236}">
                <a16:creationId xmlns:a16="http://schemas.microsoft.com/office/drawing/2014/main" id="{DDEFEC99-E372-2E47-BB1B-4E74F3DA62AF}"/>
              </a:ext>
            </a:extLst>
          </p:cNvPr>
          <p:cNvSpPr txBox="1"/>
          <p:nvPr/>
        </p:nvSpPr>
        <p:spPr>
          <a:xfrm>
            <a:off x="815441" y="6082234"/>
            <a:ext cx="1095232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Nursing, Education take core earlier;   Business spreads out the core</a:t>
            </a:r>
          </a:p>
          <a:p>
            <a:endParaRPr lang="en-US" sz="2400"/>
          </a:p>
        </p:txBody>
      </p:sp>
    </p:spTree>
    <p:extLst>
      <p:ext uri="{BB962C8B-B14F-4D97-AF65-F5344CB8AC3E}">
        <p14:creationId xmlns:p14="http://schemas.microsoft.com/office/powerpoint/2010/main" val="24854605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Content Placeholder 30">
            <a:extLst>
              <a:ext uri="{FF2B5EF4-FFF2-40B4-BE49-F238E27FC236}">
                <a16:creationId xmlns:a16="http://schemas.microsoft.com/office/drawing/2014/main" id="{D5E32BA8-807C-8681-7B3C-56FF29FDE016}"/>
              </a:ext>
            </a:extLst>
          </p:cNvPr>
          <p:cNvPicPr>
            <a:picLocks noGrp="1" noChangeAspect="1"/>
          </p:cNvPicPr>
          <p:nvPr>
            <p:ph sz="half" idx="1"/>
          </p:nvPr>
        </p:nvPicPr>
        <p:blipFill>
          <a:blip r:embed="rId2"/>
          <a:stretch>
            <a:fillRect/>
          </a:stretch>
        </p:blipFill>
        <p:spPr>
          <a:xfrm>
            <a:off x="-3479" y="3692"/>
            <a:ext cx="12181735" cy="6849943"/>
          </a:xfrm>
        </p:spPr>
      </p:pic>
    </p:spTree>
    <p:extLst>
      <p:ext uri="{BB962C8B-B14F-4D97-AF65-F5344CB8AC3E}">
        <p14:creationId xmlns:p14="http://schemas.microsoft.com/office/powerpoint/2010/main" val="16068563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C26451CE-B7E3-FDCD-C680-6F5E1C07FBE1}"/>
              </a:ext>
            </a:extLst>
          </p:cNvPr>
          <p:cNvPicPr>
            <a:picLocks noGrp="1" noChangeAspect="1"/>
          </p:cNvPicPr>
          <p:nvPr>
            <p:ph idx="1"/>
          </p:nvPr>
        </p:nvPicPr>
        <p:blipFill>
          <a:blip r:embed="rId2"/>
          <a:stretch>
            <a:fillRect/>
          </a:stretch>
        </p:blipFill>
        <p:spPr>
          <a:xfrm>
            <a:off x="999" y="-1762"/>
            <a:ext cx="12190002" cy="6863114"/>
          </a:xfrm>
        </p:spPr>
      </p:pic>
    </p:spTree>
    <p:extLst>
      <p:ext uri="{BB962C8B-B14F-4D97-AF65-F5344CB8AC3E}">
        <p14:creationId xmlns:p14="http://schemas.microsoft.com/office/powerpoint/2010/main" val="34640294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10227-6CB3-8929-E400-0646E2A346B2}"/>
              </a:ext>
            </a:extLst>
          </p:cNvPr>
          <p:cNvSpPr>
            <a:spLocks noGrp="1"/>
          </p:cNvSpPr>
          <p:nvPr>
            <p:ph type="title"/>
          </p:nvPr>
        </p:nvSpPr>
        <p:spPr>
          <a:xfrm>
            <a:off x="838200" y="549056"/>
            <a:ext cx="10515600" cy="476394"/>
          </a:xfrm>
        </p:spPr>
        <p:txBody>
          <a:bodyPr vert="horz" lIns="91440" tIns="45720" rIns="91440" bIns="45720" rtlCol="0" anchor="ctr">
            <a:noAutofit/>
          </a:bodyPr>
          <a:lstStyle/>
          <a:p>
            <a:pPr algn="ctr"/>
            <a:r>
              <a:rPr lang="en-US">
                <a:solidFill>
                  <a:schemeClr val="bg1"/>
                </a:solidFill>
                <a:ea typeface="+mj-lt"/>
                <a:cs typeface="+mj-lt"/>
              </a:rPr>
              <a:t>Back to Summer</a:t>
            </a:r>
          </a:p>
        </p:txBody>
      </p:sp>
      <p:sp>
        <p:nvSpPr>
          <p:cNvPr id="3" name="Content Placeholder 2">
            <a:extLst>
              <a:ext uri="{FF2B5EF4-FFF2-40B4-BE49-F238E27FC236}">
                <a16:creationId xmlns:a16="http://schemas.microsoft.com/office/drawing/2014/main" id="{2A6EE109-220D-8D23-A693-CC1FDEE19B17}"/>
              </a:ext>
            </a:extLst>
          </p:cNvPr>
          <p:cNvSpPr>
            <a:spLocks noGrp="1"/>
          </p:cNvSpPr>
          <p:nvPr>
            <p:ph idx="1"/>
          </p:nvPr>
        </p:nvSpPr>
        <p:spPr/>
        <p:txBody>
          <a:bodyPr vert="horz" lIns="91440" tIns="45720" rIns="91440" bIns="45720" rtlCol="0" anchor="t">
            <a:normAutofit/>
          </a:bodyPr>
          <a:lstStyle/>
          <a:p>
            <a:pPr>
              <a:buFont typeface="Arial"/>
              <a:buChar char="•"/>
            </a:pPr>
            <a:endParaRPr lang="en-US">
              <a:latin typeface="Arial"/>
              <a:cs typeface="Arial"/>
            </a:endParaRPr>
          </a:p>
          <a:p>
            <a:pPr>
              <a:buFont typeface="Arial"/>
              <a:buChar char="•"/>
            </a:pPr>
            <a:r>
              <a:rPr lang="en-US">
                <a:solidFill>
                  <a:schemeClr val="bg1"/>
                </a:solidFill>
                <a:latin typeface="Arial"/>
                <a:cs typeface="Arial"/>
              </a:rPr>
              <a:t>What classes are taken the most during the summer?</a:t>
            </a:r>
          </a:p>
          <a:p>
            <a:pPr>
              <a:buFont typeface="Arial"/>
              <a:buChar char="•"/>
            </a:pPr>
            <a:endParaRPr lang="en-US">
              <a:solidFill>
                <a:schemeClr val="bg1"/>
              </a:solidFill>
              <a:latin typeface="Arial"/>
              <a:cs typeface="Arial"/>
            </a:endParaRPr>
          </a:p>
          <a:p>
            <a:pPr>
              <a:buFont typeface="Arial"/>
              <a:buChar char="•"/>
            </a:pPr>
            <a:r>
              <a:rPr lang="en-US">
                <a:solidFill>
                  <a:schemeClr val="bg1"/>
                </a:solidFill>
                <a:latin typeface="Arial"/>
                <a:cs typeface="Arial"/>
              </a:rPr>
              <a:t>Is there a difference between New Freshmen and New Transfers?</a:t>
            </a:r>
          </a:p>
          <a:p>
            <a:pPr>
              <a:buFont typeface="Arial"/>
              <a:buChar char="•"/>
            </a:pPr>
            <a:endParaRPr lang="en-US">
              <a:solidFill>
                <a:schemeClr val="bg1"/>
              </a:solidFill>
              <a:latin typeface="Arial"/>
              <a:cs typeface="Arial"/>
            </a:endParaRPr>
          </a:p>
        </p:txBody>
      </p:sp>
    </p:spTree>
    <p:extLst>
      <p:ext uri="{BB962C8B-B14F-4D97-AF65-F5344CB8AC3E}">
        <p14:creationId xmlns:p14="http://schemas.microsoft.com/office/powerpoint/2010/main" val="32167168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A2582D3-081C-D711-F0D3-74CFE1486942}"/>
              </a:ext>
            </a:extLst>
          </p:cNvPr>
          <p:cNvPicPr>
            <a:picLocks noChangeAspect="1"/>
          </p:cNvPicPr>
          <p:nvPr/>
        </p:nvPicPr>
        <p:blipFill>
          <a:blip r:embed="rId3"/>
          <a:stretch>
            <a:fillRect/>
          </a:stretch>
        </p:blipFill>
        <p:spPr>
          <a:xfrm>
            <a:off x="1632021" y="361649"/>
            <a:ext cx="8927958" cy="6497560"/>
          </a:xfrm>
          <a:prstGeom prst="rect">
            <a:avLst/>
          </a:prstGeom>
        </p:spPr>
      </p:pic>
    </p:spTree>
    <p:extLst>
      <p:ext uri="{BB962C8B-B14F-4D97-AF65-F5344CB8AC3E}">
        <p14:creationId xmlns:p14="http://schemas.microsoft.com/office/powerpoint/2010/main" val="3967837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A8822D-C762-8F2B-8D08-96DCE6CD632E}"/>
              </a:ext>
            </a:extLst>
          </p:cNvPr>
          <p:cNvPicPr>
            <a:picLocks noChangeAspect="1"/>
          </p:cNvPicPr>
          <p:nvPr/>
        </p:nvPicPr>
        <p:blipFill>
          <a:blip r:embed="rId3"/>
          <a:stretch>
            <a:fillRect/>
          </a:stretch>
        </p:blipFill>
        <p:spPr>
          <a:xfrm>
            <a:off x="1656210" y="379791"/>
            <a:ext cx="8879579" cy="6479419"/>
          </a:xfrm>
          <a:prstGeom prst="rect">
            <a:avLst/>
          </a:prstGeom>
        </p:spPr>
      </p:pic>
    </p:spTree>
    <p:extLst>
      <p:ext uri="{BB962C8B-B14F-4D97-AF65-F5344CB8AC3E}">
        <p14:creationId xmlns:p14="http://schemas.microsoft.com/office/powerpoint/2010/main" val="1213546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rgbClr val="D7D3CC"/>
            </a:gs>
            <a:gs pos="95000">
              <a:srgbClr val="0C2340"/>
            </a:gs>
            <a:gs pos="5000">
              <a:srgbClr val="0C2340"/>
            </a:gs>
            <a:gs pos="100000">
              <a:srgbClr val="D7D3CC"/>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91CD2-FE2F-B7B6-352B-2E7F2DFBC0CA}"/>
              </a:ext>
            </a:extLst>
          </p:cNvPr>
          <p:cNvSpPr>
            <a:spLocks noGrp="1"/>
          </p:cNvSpPr>
          <p:nvPr>
            <p:ph type="title"/>
          </p:nvPr>
        </p:nvSpPr>
        <p:spPr/>
        <p:txBody>
          <a:bodyPr/>
          <a:lstStyle/>
          <a:p>
            <a:r>
              <a:rPr lang="en-US" b="1">
                <a:solidFill>
                  <a:schemeClr val="bg1"/>
                </a:solidFill>
              </a:rPr>
              <a:t>Changing Majors</a:t>
            </a:r>
          </a:p>
        </p:txBody>
      </p:sp>
      <p:sp>
        <p:nvSpPr>
          <p:cNvPr id="3" name="Content Placeholder 2">
            <a:extLst>
              <a:ext uri="{FF2B5EF4-FFF2-40B4-BE49-F238E27FC236}">
                <a16:creationId xmlns:a16="http://schemas.microsoft.com/office/drawing/2014/main" id="{CB426361-D3B4-2143-365F-55F4B76F46C6}"/>
              </a:ext>
            </a:extLst>
          </p:cNvPr>
          <p:cNvSpPr>
            <a:spLocks noGrp="1"/>
          </p:cNvSpPr>
          <p:nvPr>
            <p:ph idx="1"/>
          </p:nvPr>
        </p:nvSpPr>
        <p:spPr/>
        <p:txBody>
          <a:bodyPr/>
          <a:lstStyle/>
          <a:p>
            <a:endParaRPr lang="en-US">
              <a:solidFill>
                <a:schemeClr val="bg1"/>
              </a:solidFill>
            </a:endParaRPr>
          </a:p>
          <a:p>
            <a:endParaRPr lang="en-US">
              <a:solidFill>
                <a:schemeClr val="bg1"/>
              </a:solidFill>
            </a:endParaRPr>
          </a:p>
          <a:p>
            <a:r>
              <a:rPr lang="en-US">
                <a:solidFill>
                  <a:schemeClr val="bg1"/>
                </a:solidFill>
              </a:rPr>
              <a:t>How does changing majors affect the core experience?</a:t>
            </a:r>
          </a:p>
          <a:p>
            <a:endParaRPr lang="en-US">
              <a:solidFill>
                <a:schemeClr val="bg1"/>
              </a:solidFill>
            </a:endParaRPr>
          </a:p>
        </p:txBody>
      </p:sp>
      <p:pic>
        <p:nvPicPr>
          <p:cNvPr id="5" name="Picture 4">
            <a:extLst>
              <a:ext uri="{FF2B5EF4-FFF2-40B4-BE49-F238E27FC236}">
                <a16:creationId xmlns:a16="http://schemas.microsoft.com/office/drawing/2014/main" id="{E21D471B-68C6-89A6-673F-55A57F9A8592}"/>
              </a:ext>
            </a:extLst>
          </p:cNvPr>
          <p:cNvPicPr>
            <a:picLocks noChangeAspect="1"/>
          </p:cNvPicPr>
          <p:nvPr/>
        </p:nvPicPr>
        <p:blipFill>
          <a:blip r:embed="rId2"/>
          <a:stretch>
            <a:fillRect/>
          </a:stretch>
        </p:blipFill>
        <p:spPr>
          <a:xfrm>
            <a:off x="838200" y="1460426"/>
            <a:ext cx="10150720" cy="18290"/>
          </a:xfrm>
          <a:prstGeom prst="rect">
            <a:avLst/>
          </a:prstGeom>
        </p:spPr>
      </p:pic>
    </p:spTree>
    <p:extLst>
      <p:ext uri="{BB962C8B-B14F-4D97-AF65-F5344CB8AC3E}">
        <p14:creationId xmlns:p14="http://schemas.microsoft.com/office/powerpoint/2010/main" val="33491081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FF4F3-3237-EA8B-BED8-CD74FDD5F897}"/>
              </a:ext>
            </a:extLst>
          </p:cNvPr>
          <p:cNvSpPr>
            <a:spLocks noGrp="1"/>
          </p:cNvSpPr>
          <p:nvPr>
            <p:ph type="title"/>
          </p:nvPr>
        </p:nvSpPr>
        <p:spPr>
          <a:xfrm>
            <a:off x="809263" y="278316"/>
            <a:ext cx="10515600" cy="928316"/>
          </a:xfrm>
        </p:spPr>
        <p:txBody>
          <a:bodyPr/>
          <a:lstStyle/>
          <a:p>
            <a:r>
              <a:rPr lang="en-US">
                <a:solidFill>
                  <a:schemeClr val="bg1"/>
                </a:solidFill>
              </a:rPr>
              <a:t>How Changing Majors Affects Core </a:t>
            </a:r>
          </a:p>
        </p:txBody>
      </p:sp>
      <p:sp>
        <p:nvSpPr>
          <p:cNvPr id="7" name="TextBox 6">
            <a:extLst>
              <a:ext uri="{FF2B5EF4-FFF2-40B4-BE49-F238E27FC236}">
                <a16:creationId xmlns:a16="http://schemas.microsoft.com/office/drawing/2014/main" id="{DCCD1A4A-07DC-B9EF-AF61-29526C80B6CB}"/>
              </a:ext>
            </a:extLst>
          </p:cNvPr>
          <p:cNvSpPr txBox="1"/>
          <p:nvPr/>
        </p:nvSpPr>
        <p:spPr>
          <a:xfrm>
            <a:off x="356885" y="6223035"/>
            <a:ext cx="10984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en-US" sz="2400">
                <a:solidFill>
                  <a:schemeClr val="bg1"/>
                </a:solidFill>
              </a:rPr>
              <a:t>Major change produces slight delay in core</a:t>
            </a:r>
            <a:endParaRPr lang="en-US"/>
          </a:p>
        </p:txBody>
      </p:sp>
      <p:pic>
        <p:nvPicPr>
          <p:cNvPr id="5" name="Picture 4">
            <a:extLst>
              <a:ext uri="{FF2B5EF4-FFF2-40B4-BE49-F238E27FC236}">
                <a16:creationId xmlns:a16="http://schemas.microsoft.com/office/drawing/2014/main" id="{A5CAA829-B76A-603C-7289-8B8638854B0A}"/>
              </a:ext>
            </a:extLst>
          </p:cNvPr>
          <p:cNvPicPr>
            <a:picLocks noChangeAspect="1"/>
          </p:cNvPicPr>
          <p:nvPr/>
        </p:nvPicPr>
        <p:blipFill>
          <a:blip r:embed="rId2"/>
          <a:stretch>
            <a:fillRect/>
          </a:stretch>
        </p:blipFill>
        <p:spPr>
          <a:xfrm>
            <a:off x="1246995" y="1388037"/>
            <a:ext cx="9218448" cy="4822350"/>
          </a:xfrm>
          <a:prstGeom prst="rect">
            <a:avLst/>
          </a:prstGeom>
        </p:spPr>
      </p:pic>
    </p:spTree>
    <p:extLst>
      <p:ext uri="{BB962C8B-B14F-4D97-AF65-F5344CB8AC3E}">
        <p14:creationId xmlns:p14="http://schemas.microsoft.com/office/powerpoint/2010/main" val="18258351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E47C4-1290-86EA-1B38-E3553B0FA201}"/>
              </a:ext>
            </a:extLst>
          </p:cNvPr>
          <p:cNvSpPr>
            <a:spLocks noGrp="1"/>
          </p:cNvSpPr>
          <p:nvPr>
            <p:ph type="title"/>
          </p:nvPr>
        </p:nvSpPr>
        <p:spPr>
          <a:xfrm>
            <a:off x="838200" y="365126"/>
            <a:ext cx="10515600" cy="1077176"/>
          </a:xfrm>
        </p:spPr>
        <p:txBody>
          <a:bodyPr/>
          <a:lstStyle/>
          <a:p>
            <a:r>
              <a:rPr lang="en-US">
                <a:solidFill>
                  <a:schemeClr val="bg1"/>
                </a:solidFill>
              </a:rPr>
              <a:t>Changing Majors and Timing of the Core</a:t>
            </a:r>
          </a:p>
        </p:txBody>
      </p:sp>
      <p:sp>
        <p:nvSpPr>
          <p:cNvPr id="4" name="TextBox 3">
            <a:extLst>
              <a:ext uri="{FF2B5EF4-FFF2-40B4-BE49-F238E27FC236}">
                <a16:creationId xmlns:a16="http://schemas.microsoft.com/office/drawing/2014/main" id="{A1612AB2-BA8D-505F-967B-8E204C0547E6}"/>
              </a:ext>
            </a:extLst>
          </p:cNvPr>
          <p:cNvSpPr txBox="1"/>
          <p:nvPr/>
        </p:nvSpPr>
        <p:spPr>
          <a:xfrm>
            <a:off x="356885" y="6223035"/>
            <a:ext cx="1098466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
              <a:buChar char="•"/>
            </a:pPr>
            <a:r>
              <a:rPr lang="en-US" sz="2400">
                <a:solidFill>
                  <a:schemeClr val="bg1"/>
                </a:solidFill>
              </a:rPr>
              <a:t>Core completion shifts later slightly with major change</a:t>
            </a:r>
            <a:endParaRPr lang="en-US">
              <a:solidFill>
                <a:schemeClr val="bg1"/>
              </a:solidFill>
            </a:endParaRPr>
          </a:p>
        </p:txBody>
      </p:sp>
      <p:pic>
        <p:nvPicPr>
          <p:cNvPr id="10" name="Picture 9">
            <a:extLst>
              <a:ext uri="{FF2B5EF4-FFF2-40B4-BE49-F238E27FC236}">
                <a16:creationId xmlns:a16="http://schemas.microsoft.com/office/drawing/2014/main" id="{7418D17D-68B0-E11A-2886-B1C9172C0601}"/>
              </a:ext>
            </a:extLst>
          </p:cNvPr>
          <p:cNvPicPr>
            <a:picLocks noChangeAspect="1"/>
          </p:cNvPicPr>
          <p:nvPr/>
        </p:nvPicPr>
        <p:blipFill>
          <a:blip r:embed="rId2"/>
          <a:stretch>
            <a:fillRect/>
          </a:stretch>
        </p:blipFill>
        <p:spPr>
          <a:xfrm>
            <a:off x="1078675" y="1339353"/>
            <a:ext cx="10034649" cy="4763165"/>
          </a:xfrm>
          <a:prstGeom prst="rect">
            <a:avLst/>
          </a:prstGeom>
        </p:spPr>
      </p:pic>
    </p:spTree>
    <p:extLst>
      <p:ext uri="{BB962C8B-B14F-4D97-AF65-F5344CB8AC3E}">
        <p14:creationId xmlns:p14="http://schemas.microsoft.com/office/powerpoint/2010/main" val="2914932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7B2EC-F28E-45BA-9667-4B992735D24C}"/>
              </a:ext>
            </a:extLst>
          </p:cNvPr>
          <p:cNvSpPr>
            <a:spLocks noGrp="1"/>
          </p:cNvSpPr>
          <p:nvPr>
            <p:ph type="title"/>
          </p:nvPr>
        </p:nvSpPr>
        <p:spPr>
          <a:xfrm>
            <a:off x="838200" y="365126"/>
            <a:ext cx="10515600" cy="1001762"/>
          </a:xfrm>
        </p:spPr>
        <p:txBody>
          <a:bodyPr>
            <a:normAutofit fontScale="90000"/>
          </a:bodyPr>
          <a:lstStyle/>
          <a:p>
            <a:r>
              <a:rPr lang="en-US">
                <a:solidFill>
                  <a:schemeClr val="bg1"/>
                </a:solidFill>
              </a:rPr>
              <a:t>How Changing Majors Affects Core in the Summer</a:t>
            </a:r>
          </a:p>
        </p:txBody>
      </p:sp>
      <p:sp>
        <p:nvSpPr>
          <p:cNvPr id="6" name="TextBox 5">
            <a:extLst>
              <a:ext uri="{FF2B5EF4-FFF2-40B4-BE49-F238E27FC236}">
                <a16:creationId xmlns:a16="http://schemas.microsoft.com/office/drawing/2014/main" id="{1196628B-D5EF-9066-4FDB-CED3883A325A}"/>
              </a:ext>
            </a:extLst>
          </p:cNvPr>
          <p:cNvSpPr txBox="1"/>
          <p:nvPr/>
        </p:nvSpPr>
        <p:spPr>
          <a:xfrm>
            <a:off x="424404" y="6028480"/>
            <a:ext cx="1099594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solidFill>
                  <a:schemeClr val="bg1"/>
                </a:solidFill>
              </a:rPr>
              <a:t>The proportions of students for each requirement does not vary much if a student changes their major</a:t>
            </a:r>
          </a:p>
          <a:p>
            <a:pPr marL="285750" indent="-285750">
              <a:buFont typeface="Arial"/>
              <a:buChar char="•"/>
            </a:pPr>
            <a:r>
              <a:rPr lang="en-US">
                <a:solidFill>
                  <a:schemeClr val="bg1"/>
                </a:solidFill>
              </a:rPr>
              <a:t>If they change their major there are generally a slightly lower proportion for each requirement</a:t>
            </a:r>
          </a:p>
        </p:txBody>
      </p:sp>
      <p:pic>
        <p:nvPicPr>
          <p:cNvPr id="5" name="Picture 4">
            <a:extLst>
              <a:ext uri="{FF2B5EF4-FFF2-40B4-BE49-F238E27FC236}">
                <a16:creationId xmlns:a16="http://schemas.microsoft.com/office/drawing/2014/main" id="{2FA57345-EEA0-898E-BA4E-EBB39D5FE059}"/>
              </a:ext>
            </a:extLst>
          </p:cNvPr>
          <p:cNvPicPr>
            <a:picLocks noChangeAspect="1"/>
          </p:cNvPicPr>
          <p:nvPr/>
        </p:nvPicPr>
        <p:blipFill>
          <a:blip r:embed="rId2"/>
          <a:stretch>
            <a:fillRect/>
          </a:stretch>
        </p:blipFill>
        <p:spPr>
          <a:xfrm>
            <a:off x="1201562" y="1200019"/>
            <a:ext cx="9787246" cy="4738936"/>
          </a:xfrm>
          <a:prstGeom prst="rect">
            <a:avLst/>
          </a:prstGeom>
        </p:spPr>
      </p:pic>
    </p:spTree>
    <p:extLst>
      <p:ext uri="{BB962C8B-B14F-4D97-AF65-F5344CB8AC3E}">
        <p14:creationId xmlns:p14="http://schemas.microsoft.com/office/powerpoint/2010/main" val="3131566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rgbClr val="D7D3CC"/>
            </a:gs>
            <a:gs pos="95000">
              <a:srgbClr val="0C2340"/>
            </a:gs>
            <a:gs pos="5000">
              <a:srgbClr val="0C2340"/>
            </a:gs>
            <a:gs pos="100000">
              <a:srgbClr val="D7D3CC"/>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8B8EB-1BF5-A780-EC25-8FD574F75875}"/>
              </a:ext>
            </a:extLst>
          </p:cNvPr>
          <p:cNvSpPr>
            <a:spLocks noGrp="1"/>
          </p:cNvSpPr>
          <p:nvPr>
            <p:ph type="title"/>
          </p:nvPr>
        </p:nvSpPr>
        <p:spPr/>
        <p:txBody>
          <a:bodyPr/>
          <a:lstStyle/>
          <a:p>
            <a:r>
              <a:rPr lang="en-US" b="1">
                <a:solidFill>
                  <a:schemeClr val="bg1"/>
                </a:solidFill>
              </a:rPr>
              <a:t>Outline</a:t>
            </a:r>
          </a:p>
        </p:txBody>
      </p:sp>
      <p:sp>
        <p:nvSpPr>
          <p:cNvPr id="3" name="Content Placeholder 2">
            <a:extLst>
              <a:ext uri="{FF2B5EF4-FFF2-40B4-BE49-F238E27FC236}">
                <a16:creationId xmlns:a16="http://schemas.microsoft.com/office/drawing/2014/main" id="{7CD326B2-8BC1-C1A0-CD6D-ECB581DBFF25}"/>
              </a:ext>
            </a:extLst>
          </p:cNvPr>
          <p:cNvSpPr>
            <a:spLocks noGrp="1"/>
          </p:cNvSpPr>
          <p:nvPr>
            <p:ph sz="half" idx="1"/>
          </p:nvPr>
        </p:nvSpPr>
        <p:spPr>
          <a:xfrm>
            <a:off x="838200" y="1825625"/>
            <a:ext cx="10585784" cy="4351338"/>
          </a:xfrm>
        </p:spPr>
        <p:txBody>
          <a:bodyPr vert="horz" lIns="91440" tIns="45720" rIns="91440" bIns="45720" rtlCol="0" anchor="t">
            <a:normAutofit lnSpcReduction="10000"/>
          </a:bodyPr>
          <a:lstStyle/>
          <a:p>
            <a:pPr marL="0" indent="0">
              <a:buNone/>
            </a:pPr>
            <a:r>
              <a:rPr lang="en-US">
                <a:solidFill>
                  <a:schemeClr val="bg1"/>
                </a:solidFill>
              </a:rPr>
              <a:t>Investigate aspects of how students experience the core</a:t>
            </a:r>
          </a:p>
          <a:p>
            <a:r>
              <a:rPr lang="en-US">
                <a:solidFill>
                  <a:schemeClr val="bg1"/>
                </a:solidFill>
              </a:rPr>
              <a:t>Timing of the core</a:t>
            </a:r>
          </a:p>
          <a:p>
            <a:r>
              <a:rPr lang="en-US">
                <a:solidFill>
                  <a:schemeClr val="bg1"/>
                </a:solidFill>
                <a:ea typeface="+mn-lt"/>
                <a:cs typeface="+mn-lt"/>
              </a:rPr>
              <a:t>Second language requirement</a:t>
            </a:r>
          </a:p>
          <a:p>
            <a:r>
              <a:rPr lang="en-US">
                <a:solidFill>
                  <a:schemeClr val="bg1"/>
                </a:solidFill>
              </a:rPr>
              <a:t>Transfer credits for core requirements</a:t>
            </a:r>
          </a:p>
          <a:p>
            <a:r>
              <a:rPr lang="en-US">
                <a:solidFill>
                  <a:schemeClr val="bg1"/>
                </a:solidFill>
              </a:rPr>
              <a:t>Grades earned in core classes</a:t>
            </a:r>
          </a:p>
          <a:p>
            <a:r>
              <a:rPr lang="en-US">
                <a:solidFill>
                  <a:schemeClr val="bg1"/>
                </a:solidFill>
              </a:rPr>
              <a:t>Overlap of core and major requirements</a:t>
            </a:r>
          </a:p>
          <a:p>
            <a:endParaRPr lang="en-US">
              <a:solidFill>
                <a:schemeClr val="bg1"/>
              </a:solidFill>
            </a:endParaRPr>
          </a:p>
          <a:p>
            <a:pPr marL="0" indent="0">
              <a:buNone/>
            </a:pPr>
            <a:r>
              <a:rPr lang="en-US">
                <a:solidFill>
                  <a:schemeClr val="bg1"/>
                </a:solidFill>
              </a:rPr>
              <a:t>Subpopulations for comparison</a:t>
            </a:r>
          </a:p>
          <a:p>
            <a:r>
              <a:rPr lang="en-US">
                <a:solidFill>
                  <a:schemeClr val="bg1"/>
                </a:solidFill>
              </a:rPr>
              <a:t>NF vs. NT, by major groupings, those who changed majors</a:t>
            </a:r>
          </a:p>
          <a:p>
            <a:pPr marL="0" indent="0">
              <a:buNone/>
            </a:pPr>
            <a:endParaRPr lang="en-US">
              <a:solidFill>
                <a:schemeClr val="bg1"/>
              </a:solidFill>
            </a:endParaRPr>
          </a:p>
          <a:p>
            <a:endParaRPr lang="en-US">
              <a:solidFill>
                <a:schemeClr val="bg1"/>
              </a:solidFill>
            </a:endParaRPr>
          </a:p>
          <a:p>
            <a:endParaRPr lang="en-US">
              <a:solidFill>
                <a:schemeClr val="bg1"/>
              </a:solidFill>
            </a:endParaRPr>
          </a:p>
        </p:txBody>
      </p:sp>
      <p:pic>
        <p:nvPicPr>
          <p:cNvPr id="5" name="Picture 4">
            <a:extLst>
              <a:ext uri="{FF2B5EF4-FFF2-40B4-BE49-F238E27FC236}">
                <a16:creationId xmlns:a16="http://schemas.microsoft.com/office/drawing/2014/main" id="{55A7A114-ED39-EE0F-7B1F-AAFC046598C4}"/>
              </a:ext>
            </a:extLst>
          </p:cNvPr>
          <p:cNvPicPr>
            <a:picLocks noChangeAspect="1"/>
          </p:cNvPicPr>
          <p:nvPr/>
        </p:nvPicPr>
        <p:blipFill>
          <a:blip r:embed="rId2"/>
          <a:stretch>
            <a:fillRect/>
          </a:stretch>
        </p:blipFill>
        <p:spPr>
          <a:xfrm>
            <a:off x="838200" y="1471312"/>
            <a:ext cx="10150720" cy="18290"/>
          </a:xfrm>
          <a:prstGeom prst="rect">
            <a:avLst/>
          </a:prstGeom>
        </p:spPr>
      </p:pic>
    </p:spTree>
    <p:extLst>
      <p:ext uri="{BB962C8B-B14F-4D97-AF65-F5344CB8AC3E}">
        <p14:creationId xmlns:p14="http://schemas.microsoft.com/office/powerpoint/2010/main" val="18474443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rgbClr val="D7D3CC"/>
            </a:gs>
            <a:gs pos="95000">
              <a:srgbClr val="0C2340"/>
            </a:gs>
            <a:gs pos="5000">
              <a:srgbClr val="0C2340"/>
            </a:gs>
            <a:gs pos="100000">
              <a:srgbClr val="D7D3CC"/>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FCF72-9F4D-CE7C-C1B2-D9C7270DDD3F}"/>
              </a:ext>
            </a:extLst>
          </p:cNvPr>
          <p:cNvSpPr>
            <a:spLocks noGrp="1"/>
          </p:cNvSpPr>
          <p:nvPr>
            <p:ph type="title"/>
          </p:nvPr>
        </p:nvSpPr>
        <p:spPr>
          <a:xfrm>
            <a:off x="838200" y="365125"/>
            <a:ext cx="10657114" cy="1325563"/>
          </a:xfrm>
        </p:spPr>
        <p:txBody>
          <a:bodyPr/>
          <a:lstStyle/>
          <a:p>
            <a:r>
              <a:rPr lang="en-US" b="1">
                <a:solidFill>
                  <a:schemeClr val="bg1"/>
                </a:solidFill>
              </a:rPr>
              <a:t>Second Language Requirement</a:t>
            </a:r>
          </a:p>
        </p:txBody>
      </p:sp>
      <p:sp>
        <p:nvSpPr>
          <p:cNvPr id="6" name="Content Placeholder 5">
            <a:extLst>
              <a:ext uri="{FF2B5EF4-FFF2-40B4-BE49-F238E27FC236}">
                <a16:creationId xmlns:a16="http://schemas.microsoft.com/office/drawing/2014/main" id="{1F980774-1FAC-C8EB-FE15-D2C3ECF0FE6E}"/>
              </a:ext>
            </a:extLst>
          </p:cNvPr>
          <p:cNvSpPr>
            <a:spLocks noGrp="1"/>
          </p:cNvSpPr>
          <p:nvPr>
            <p:ph idx="1"/>
          </p:nvPr>
        </p:nvSpPr>
        <p:spPr/>
        <p:txBody>
          <a:bodyPr/>
          <a:lstStyle/>
          <a:p>
            <a:endParaRPr lang="en-US">
              <a:solidFill>
                <a:schemeClr val="bg1"/>
              </a:solidFill>
            </a:endParaRPr>
          </a:p>
          <a:p>
            <a:r>
              <a:rPr lang="en-US">
                <a:solidFill>
                  <a:schemeClr val="bg1"/>
                </a:solidFill>
              </a:rPr>
              <a:t>Who tested out of the language requirement?</a:t>
            </a:r>
          </a:p>
          <a:p>
            <a:pPr lvl="1"/>
            <a:r>
              <a:rPr lang="en-US">
                <a:solidFill>
                  <a:schemeClr val="bg1"/>
                </a:solidFill>
              </a:rPr>
              <a:t>How do we know who tested out vs. who just didn’t finish the core curriculum?</a:t>
            </a:r>
          </a:p>
          <a:p>
            <a:pPr lvl="1"/>
            <a:endParaRPr lang="en-US">
              <a:solidFill>
                <a:schemeClr val="bg1"/>
              </a:solidFill>
            </a:endParaRPr>
          </a:p>
          <a:p>
            <a:r>
              <a:rPr lang="en-US">
                <a:solidFill>
                  <a:schemeClr val="bg1"/>
                </a:solidFill>
              </a:rPr>
              <a:t>How many language courses are students taking to reach the required 201-level proficiency? </a:t>
            </a:r>
          </a:p>
        </p:txBody>
      </p:sp>
      <p:pic>
        <p:nvPicPr>
          <p:cNvPr id="7" name="Picture 6">
            <a:extLst>
              <a:ext uri="{FF2B5EF4-FFF2-40B4-BE49-F238E27FC236}">
                <a16:creationId xmlns:a16="http://schemas.microsoft.com/office/drawing/2014/main" id="{9D81EF01-0A66-3023-5569-32C0B09683D8}"/>
              </a:ext>
            </a:extLst>
          </p:cNvPr>
          <p:cNvPicPr>
            <a:picLocks noChangeAspect="1"/>
          </p:cNvPicPr>
          <p:nvPr/>
        </p:nvPicPr>
        <p:blipFill>
          <a:blip r:embed="rId2"/>
          <a:stretch>
            <a:fillRect/>
          </a:stretch>
        </p:blipFill>
        <p:spPr>
          <a:xfrm>
            <a:off x="838200" y="1536626"/>
            <a:ext cx="10150720" cy="18290"/>
          </a:xfrm>
          <a:prstGeom prst="rect">
            <a:avLst/>
          </a:prstGeom>
        </p:spPr>
      </p:pic>
    </p:spTree>
    <p:extLst>
      <p:ext uri="{BB962C8B-B14F-4D97-AF65-F5344CB8AC3E}">
        <p14:creationId xmlns:p14="http://schemas.microsoft.com/office/powerpoint/2010/main" val="39970036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rgbClr val="D7D3CC"/>
            </a:gs>
            <a:gs pos="95000">
              <a:srgbClr val="0C2340"/>
            </a:gs>
            <a:gs pos="5000">
              <a:srgbClr val="0C2340"/>
            </a:gs>
            <a:gs pos="100000">
              <a:srgbClr val="D7D3CC"/>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0269-31A4-891D-D4B7-C075E8C74612}"/>
              </a:ext>
            </a:extLst>
          </p:cNvPr>
          <p:cNvSpPr>
            <a:spLocks noGrp="1"/>
          </p:cNvSpPr>
          <p:nvPr>
            <p:ph type="title"/>
          </p:nvPr>
        </p:nvSpPr>
        <p:spPr/>
        <p:txBody>
          <a:bodyPr/>
          <a:lstStyle/>
          <a:p>
            <a:r>
              <a:rPr lang="en-US">
                <a:solidFill>
                  <a:srgbClr val="D7D3CC"/>
                </a:solidFill>
              </a:rPr>
              <a:t>How did we distinguish between students who </a:t>
            </a:r>
            <a:r>
              <a:rPr lang="en-US">
                <a:solidFill>
                  <a:srgbClr val="FCD612"/>
                </a:solidFill>
              </a:rPr>
              <a:t>finished</a:t>
            </a:r>
            <a:r>
              <a:rPr lang="en-US">
                <a:solidFill>
                  <a:srgbClr val="D7D3CC"/>
                </a:solidFill>
              </a:rPr>
              <a:t> and those who </a:t>
            </a:r>
            <a:r>
              <a:rPr lang="en-US">
                <a:solidFill>
                  <a:srgbClr val="FCD612"/>
                </a:solidFill>
              </a:rPr>
              <a:t>didn’t</a:t>
            </a:r>
            <a:r>
              <a:rPr lang="en-US">
                <a:solidFill>
                  <a:srgbClr val="D7D3CC"/>
                </a:solidFill>
              </a:rPr>
              <a:t>?</a:t>
            </a:r>
          </a:p>
        </p:txBody>
      </p:sp>
      <p:sp>
        <p:nvSpPr>
          <p:cNvPr id="3" name="Content Placeholder 2">
            <a:extLst>
              <a:ext uri="{FF2B5EF4-FFF2-40B4-BE49-F238E27FC236}">
                <a16:creationId xmlns:a16="http://schemas.microsoft.com/office/drawing/2014/main" id="{44852A7B-C560-9C39-1AAC-37F918349966}"/>
              </a:ext>
            </a:extLst>
          </p:cNvPr>
          <p:cNvSpPr>
            <a:spLocks noGrp="1"/>
          </p:cNvSpPr>
          <p:nvPr>
            <p:ph sz="half" idx="1"/>
          </p:nvPr>
        </p:nvSpPr>
        <p:spPr>
          <a:xfrm>
            <a:off x="838200" y="1825625"/>
            <a:ext cx="10509031" cy="4351338"/>
          </a:xfrm>
        </p:spPr>
        <p:txBody>
          <a:bodyPr vert="horz" lIns="91440" tIns="45720" rIns="91440" bIns="45720" rtlCol="0" anchor="t">
            <a:normAutofit/>
          </a:bodyPr>
          <a:lstStyle/>
          <a:p>
            <a:endParaRPr lang="en-US">
              <a:solidFill>
                <a:srgbClr val="D7D3CC"/>
              </a:solidFill>
            </a:endParaRPr>
          </a:p>
          <a:p>
            <a:r>
              <a:rPr lang="en-US">
                <a:solidFill>
                  <a:srgbClr val="D7D3CC"/>
                </a:solidFill>
              </a:rPr>
              <a:t>Filtered data to include only the Student IDs that appeared in a list of students to stayed for </a:t>
            </a:r>
            <a:r>
              <a:rPr lang="en-US">
                <a:solidFill>
                  <a:srgbClr val="FCD612"/>
                </a:solidFill>
              </a:rPr>
              <a:t>4 years</a:t>
            </a:r>
            <a:r>
              <a:rPr lang="en-US">
                <a:solidFill>
                  <a:srgbClr val="D7D3CC"/>
                </a:solidFill>
              </a:rPr>
              <a:t>. </a:t>
            </a:r>
          </a:p>
          <a:p>
            <a:endParaRPr lang="en-US">
              <a:solidFill>
                <a:srgbClr val="D7D3CC"/>
              </a:solidFill>
            </a:endParaRPr>
          </a:p>
          <a:p>
            <a:r>
              <a:rPr lang="en-US">
                <a:solidFill>
                  <a:srgbClr val="D7D3CC"/>
                </a:solidFill>
              </a:rPr>
              <a:t>If a student is on this list, we assume they graduated.</a:t>
            </a:r>
          </a:p>
          <a:p>
            <a:pPr lvl="1"/>
            <a:r>
              <a:rPr lang="en-US">
                <a:solidFill>
                  <a:srgbClr val="D7D3CC"/>
                </a:solidFill>
              </a:rPr>
              <a:t>Two options for any missing requirements:</a:t>
            </a:r>
          </a:p>
          <a:p>
            <a:pPr lvl="2"/>
            <a:r>
              <a:rPr lang="en-US">
                <a:solidFill>
                  <a:srgbClr val="FCD612"/>
                </a:solidFill>
              </a:rPr>
              <a:t>Transfer</a:t>
            </a:r>
            <a:r>
              <a:rPr lang="en-US">
                <a:solidFill>
                  <a:srgbClr val="D7D3CC"/>
                </a:solidFill>
              </a:rPr>
              <a:t> credit</a:t>
            </a:r>
          </a:p>
          <a:p>
            <a:pPr lvl="2"/>
            <a:r>
              <a:rPr lang="en-US">
                <a:solidFill>
                  <a:srgbClr val="FCD612"/>
                </a:solidFill>
              </a:rPr>
              <a:t>Tested out</a:t>
            </a:r>
            <a:r>
              <a:rPr lang="en-US">
                <a:solidFill>
                  <a:srgbClr val="D7D3CC"/>
                </a:solidFill>
              </a:rPr>
              <a:t> of the requirement</a:t>
            </a:r>
          </a:p>
        </p:txBody>
      </p:sp>
      <p:cxnSp>
        <p:nvCxnSpPr>
          <p:cNvPr id="7" name="Straight Connector 6">
            <a:extLst>
              <a:ext uri="{FF2B5EF4-FFF2-40B4-BE49-F238E27FC236}">
                <a16:creationId xmlns:a16="http://schemas.microsoft.com/office/drawing/2014/main" id="{03F6CEBC-BE58-7560-9166-D74F40942973}"/>
              </a:ext>
            </a:extLst>
          </p:cNvPr>
          <p:cNvCxnSpPr>
            <a:cxnSpLocks/>
          </p:cNvCxnSpPr>
          <p:nvPr/>
        </p:nvCxnSpPr>
        <p:spPr>
          <a:xfrm>
            <a:off x="838200" y="1814739"/>
            <a:ext cx="10189029" cy="0"/>
          </a:xfrm>
          <a:prstGeom prst="line">
            <a:avLst/>
          </a:prstGeom>
          <a:ln>
            <a:solidFill>
              <a:srgbClr val="1A1A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624681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7D67D-887A-2BF0-CC1A-89FB90507820}"/>
              </a:ext>
            </a:extLst>
          </p:cNvPr>
          <p:cNvSpPr>
            <a:spLocks noGrp="1"/>
          </p:cNvSpPr>
          <p:nvPr>
            <p:ph type="title"/>
          </p:nvPr>
        </p:nvSpPr>
        <p:spPr/>
        <p:txBody>
          <a:bodyPr/>
          <a:lstStyle/>
          <a:p>
            <a:r>
              <a:rPr lang="en-US"/>
              <a:t>Language Requirements</a:t>
            </a:r>
          </a:p>
        </p:txBody>
      </p:sp>
      <p:sp>
        <p:nvSpPr>
          <p:cNvPr id="3" name="TextBox 2">
            <a:extLst>
              <a:ext uri="{FF2B5EF4-FFF2-40B4-BE49-F238E27FC236}">
                <a16:creationId xmlns:a16="http://schemas.microsoft.com/office/drawing/2014/main" id="{F2A9D283-9987-69A6-3425-E52F4C1381C8}"/>
              </a:ext>
            </a:extLst>
          </p:cNvPr>
          <p:cNvSpPr txBox="1"/>
          <p:nvPr/>
        </p:nvSpPr>
        <p:spPr>
          <a:xfrm>
            <a:off x="8623952" y="2134709"/>
            <a:ext cx="3565369"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6391 total students</a:t>
            </a:r>
          </a:p>
          <a:p>
            <a:pPr marL="285750" indent="-285750">
              <a:buFont typeface="Arial"/>
              <a:buChar char="•"/>
            </a:pPr>
            <a:endParaRPr lang="en-US" sz="2400"/>
          </a:p>
          <a:p>
            <a:pPr marL="285750" indent="-285750">
              <a:buFont typeface="Arial"/>
              <a:buChar char="•"/>
            </a:pPr>
            <a:r>
              <a:rPr lang="en-US" sz="2400"/>
              <a:t>17% take no language</a:t>
            </a:r>
            <a:endParaRPr lang="en-US"/>
          </a:p>
          <a:p>
            <a:pPr marL="285750" indent="-285750">
              <a:buFont typeface="Arial"/>
              <a:buChar char="•"/>
            </a:pPr>
            <a:endParaRPr lang="en-US" sz="2400"/>
          </a:p>
          <a:p>
            <a:pPr marL="285750" indent="-285750">
              <a:buFont typeface="Arial"/>
              <a:buChar char="•"/>
            </a:pPr>
            <a:r>
              <a:rPr lang="en-US" sz="2400"/>
              <a:t>16% take 1</a:t>
            </a:r>
          </a:p>
          <a:p>
            <a:pPr marL="285750" indent="-285750">
              <a:buFont typeface="Arial"/>
              <a:buChar char="•"/>
            </a:pPr>
            <a:endParaRPr lang="en-US" sz="2400"/>
          </a:p>
          <a:p>
            <a:pPr marL="285750" indent="-285750">
              <a:buFont typeface="Arial"/>
              <a:buChar char="•"/>
            </a:pPr>
            <a:r>
              <a:rPr lang="en-US" sz="2400"/>
              <a:t>44% take 2</a:t>
            </a:r>
          </a:p>
          <a:p>
            <a:pPr marL="285750" indent="-285750">
              <a:buFont typeface="Arial"/>
              <a:buChar char="•"/>
            </a:pPr>
            <a:endParaRPr lang="en-US" sz="2400"/>
          </a:p>
          <a:p>
            <a:pPr marL="285750" indent="-285750">
              <a:buFont typeface="Arial"/>
              <a:buChar char="•"/>
            </a:pPr>
            <a:r>
              <a:rPr lang="en-US" sz="2400"/>
              <a:t>Average = 2.34 courses to fulfill the second language requirement</a:t>
            </a:r>
          </a:p>
        </p:txBody>
      </p:sp>
      <p:pic>
        <p:nvPicPr>
          <p:cNvPr id="5" name="Picture 4" descr="A graph of a number of attempt language courses&#10;&#10;Description automatically generated">
            <a:extLst>
              <a:ext uri="{FF2B5EF4-FFF2-40B4-BE49-F238E27FC236}">
                <a16:creationId xmlns:a16="http://schemas.microsoft.com/office/drawing/2014/main" id="{466264C2-2AE2-84C4-6423-B255EA65ADC7}"/>
              </a:ext>
            </a:extLst>
          </p:cNvPr>
          <p:cNvPicPr>
            <a:picLocks noChangeAspect="1"/>
          </p:cNvPicPr>
          <p:nvPr/>
        </p:nvPicPr>
        <p:blipFill>
          <a:blip r:embed="rId2"/>
          <a:stretch>
            <a:fillRect/>
          </a:stretch>
        </p:blipFill>
        <p:spPr>
          <a:xfrm>
            <a:off x="-1948" y="1569382"/>
            <a:ext cx="8522202" cy="5286891"/>
          </a:xfrm>
          <a:prstGeom prst="rect">
            <a:avLst/>
          </a:prstGeom>
        </p:spPr>
      </p:pic>
    </p:spTree>
    <p:extLst>
      <p:ext uri="{BB962C8B-B14F-4D97-AF65-F5344CB8AC3E}">
        <p14:creationId xmlns:p14="http://schemas.microsoft.com/office/powerpoint/2010/main" val="35418560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0">
              <a:srgbClr val="D7D3CC"/>
            </a:gs>
            <a:gs pos="95000">
              <a:srgbClr val="0C2340"/>
            </a:gs>
            <a:gs pos="5000">
              <a:srgbClr val="0C2340"/>
            </a:gs>
            <a:gs pos="100000">
              <a:srgbClr val="D7D3CC"/>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CE3DC-E885-DA0C-1DC9-9F52431F2E04}"/>
              </a:ext>
            </a:extLst>
          </p:cNvPr>
          <p:cNvSpPr>
            <a:spLocks noGrp="1"/>
          </p:cNvSpPr>
          <p:nvPr>
            <p:ph type="title"/>
          </p:nvPr>
        </p:nvSpPr>
        <p:spPr/>
        <p:txBody>
          <a:bodyPr/>
          <a:lstStyle/>
          <a:p>
            <a:r>
              <a:rPr lang="en-US" b="1">
                <a:solidFill>
                  <a:schemeClr val="bg1"/>
                </a:solidFill>
              </a:rPr>
              <a:t>Transfer Credit</a:t>
            </a:r>
          </a:p>
        </p:txBody>
      </p:sp>
      <p:sp>
        <p:nvSpPr>
          <p:cNvPr id="3" name="Content Placeholder 2">
            <a:extLst>
              <a:ext uri="{FF2B5EF4-FFF2-40B4-BE49-F238E27FC236}">
                <a16:creationId xmlns:a16="http://schemas.microsoft.com/office/drawing/2014/main" id="{3BAD21FB-D542-258B-2C6C-5EE000B6656D}"/>
              </a:ext>
            </a:extLst>
          </p:cNvPr>
          <p:cNvSpPr>
            <a:spLocks noGrp="1"/>
          </p:cNvSpPr>
          <p:nvPr>
            <p:ph idx="1"/>
          </p:nvPr>
        </p:nvSpPr>
        <p:spPr/>
        <p:txBody>
          <a:bodyPr/>
          <a:lstStyle/>
          <a:p>
            <a:endParaRPr lang="en-US">
              <a:solidFill>
                <a:schemeClr val="bg1"/>
              </a:solidFill>
            </a:endParaRPr>
          </a:p>
          <a:p>
            <a:r>
              <a:rPr lang="en-US">
                <a:solidFill>
                  <a:schemeClr val="bg1"/>
                </a:solidFill>
              </a:rPr>
              <a:t>What courses are students using transfer credits to fulfill?</a:t>
            </a:r>
          </a:p>
          <a:p>
            <a:endParaRPr lang="en-US">
              <a:solidFill>
                <a:schemeClr val="bg1"/>
              </a:solidFill>
            </a:endParaRPr>
          </a:p>
          <a:p>
            <a:r>
              <a:rPr lang="en-US">
                <a:solidFill>
                  <a:schemeClr val="bg1"/>
                </a:solidFill>
              </a:rPr>
              <a:t>What does this look like in the data?</a:t>
            </a:r>
          </a:p>
          <a:p>
            <a:pPr lvl="1"/>
            <a:r>
              <a:rPr lang="en-US">
                <a:solidFill>
                  <a:schemeClr val="bg1"/>
                </a:solidFill>
              </a:rPr>
              <a:t>Filtered by students who stayed four years at XU</a:t>
            </a:r>
          </a:p>
          <a:p>
            <a:pPr lvl="1"/>
            <a:r>
              <a:rPr lang="en-US">
                <a:solidFill>
                  <a:schemeClr val="bg1"/>
                </a:solidFill>
              </a:rPr>
              <a:t>Some requirements were not fulfilled:</a:t>
            </a:r>
          </a:p>
          <a:p>
            <a:pPr lvl="2"/>
            <a:r>
              <a:rPr lang="en-US">
                <a:solidFill>
                  <a:schemeClr val="bg1"/>
                </a:solidFill>
              </a:rPr>
              <a:t>Tested out of the course (Second Language requirement)</a:t>
            </a:r>
          </a:p>
          <a:p>
            <a:pPr lvl="2"/>
            <a:r>
              <a:rPr lang="en-US">
                <a:solidFill>
                  <a:schemeClr val="bg1"/>
                </a:solidFill>
              </a:rPr>
              <a:t>Transfer credit (AP courses, transferred from community colleges, etc.)</a:t>
            </a:r>
          </a:p>
        </p:txBody>
      </p:sp>
      <p:pic>
        <p:nvPicPr>
          <p:cNvPr id="4" name="Picture 3">
            <a:extLst>
              <a:ext uri="{FF2B5EF4-FFF2-40B4-BE49-F238E27FC236}">
                <a16:creationId xmlns:a16="http://schemas.microsoft.com/office/drawing/2014/main" id="{68503AFD-D084-D31B-E6A6-4710EA707D12}"/>
              </a:ext>
            </a:extLst>
          </p:cNvPr>
          <p:cNvPicPr>
            <a:picLocks noChangeAspect="1"/>
          </p:cNvPicPr>
          <p:nvPr/>
        </p:nvPicPr>
        <p:blipFill>
          <a:blip r:embed="rId2"/>
          <a:stretch>
            <a:fillRect/>
          </a:stretch>
        </p:blipFill>
        <p:spPr>
          <a:xfrm>
            <a:off x="838200" y="1471312"/>
            <a:ext cx="10150720" cy="18290"/>
          </a:xfrm>
          <a:prstGeom prst="rect">
            <a:avLst/>
          </a:prstGeom>
        </p:spPr>
      </p:pic>
    </p:spTree>
    <p:extLst>
      <p:ext uri="{BB962C8B-B14F-4D97-AF65-F5344CB8AC3E}">
        <p14:creationId xmlns:p14="http://schemas.microsoft.com/office/powerpoint/2010/main" val="11232243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C1A386-5709-FA0D-BC5E-459C014A61B4}"/>
              </a:ext>
            </a:extLst>
          </p:cNvPr>
          <p:cNvSpPr>
            <a:spLocks noGrp="1"/>
          </p:cNvSpPr>
          <p:nvPr>
            <p:ph type="title"/>
          </p:nvPr>
        </p:nvSpPr>
        <p:spPr>
          <a:xfrm>
            <a:off x="837259" y="81290"/>
            <a:ext cx="10515600" cy="1325563"/>
          </a:xfrm>
        </p:spPr>
        <p:txBody>
          <a:bodyPr/>
          <a:lstStyle/>
          <a:p>
            <a:r>
              <a:rPr lang="en-US"/>
              <a:t>Transfer Credit for CORE requirements</a:t>
            </a:r>
          </a:p>
        </p:txBody>
      </p:sp>
      <p:pic>
        <p:nvPicPr>
          <p:cNvPr id="4" name="Content Placeholder 3" descr="A graph with numbers and percentages&#10;&#10;Description automatically generated">
            <a:extLst>
              <a:ext uri="{FF2B5EF4-FFF2-40B4-BE49-F238E27FC236}">
                <a16:creationId xmlns:a16="http://schemas.microsoft.com/office/drawing/2014/main" id="{082E0363-B452-8450-9189-51ED35F80197}"/>
              </a:ext>
            </a:extLst>
          </p:cNvPr>
          <p:cNvPicPr>
            <a:picLocks noGrp="1" noChangeAspect="1"/>
          </p:cNvPicPr>
          <p:nvPr>
            <p:ph idx="1"/>
          </p:nvPr>
        </p:nvPicPr>
        <p:blipFill>
          <a:blip r:embed="rId2"/>
          <a:stretch>
            <a:fillRect/>
          </a:stretch>
        </p:blipFill>
        <p:spPr>
          <a:xfrm>
            <a:off x="96762" y="1212343"/>
            <a:ext cx="12006942" cy="5018163"/>
          </a:xfrm>
        </p:spPr>
      </p:pic>
      <p:sp>
        <p:nvSpPr>
          <p:cNvPr id="3" name="TextBox 2">
            <a:extLst>
              <a:ext uri="{FF2B5EF4-FFF2-40B4-BE49-F238E27FC236}">
                <a16:creationId xmlns:a16="http://schemas.microsoft.com/office/drawing/2014/main" id="{96C6873C-7DB8-8FC4-89CE-D00DA30B110C}"/>
              </a:ext>
            </a:extLst>
          </p:cNvPr>
          <p:cNvSpPr txBox="1"/>
          <p:nvPr/>
        </p:nvSpPr>
        <p:spPr>
          <a:xfrm>
            <a:off x="8276735" y="6369331"/>
            <a:ext cx="391526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Population of 6391 retained students</a:t>
            </a:r>
          </a:p>
        </p:txBody>
      </p:sp>
    </p:spTree>
    <p:extLst>
      <p:ext uri="{BB962C8B-B14F-4D97-AF65-F5344CB8AC3E}">
        <p14:creationId xmlns:p14="http://schemas.microsoft.com/office/powerpoint/2010/main" val="4269999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FBE318-274F-4E28-628C-2586383A8CC3}"/>
              </a:ext>
            </a:extLst>
          </p:cNvPr>
          <p:cNvPicPr>
            <a:picLocks noChangeAspect="1"/>
          </p:cNvPicPr>
          <p:nvPr/>
        </p:nvPicPr>
        <p:blipFill>
          <a:blip r:embed="rId2"/>
          <a:stretch>
            <a:fillRect/>
          </a:stretch>
        </p:blipFill>
        <p:spPr>
          <a:xfrm>
            <a:off x="72083" y="682240"/>
            <a:ext cx="12043717" cy="6179615"/>
          </a:xfrm>
          <a:prstGeom prst="rect">
            <a:avLst/>
          </a:prstGeom>
        </p:spPr>
      </p:pic>
      <p:sp>
        <p:nvSpPr>
          <p:cNvPr id="5" name="TextBox 4">
            <a:extLst>
              <a:ext uri="{FF2B5EF4-FFF2-40B4-BE49-F238E27FC236}">
                <a16:creationId xmlns:a16="http://schemas.microsoft.com/office/drawing/2014/main" id="{2FA7F436-B491-ACFB-EA06-65857E0573CB}"/>
              </a:ext>
            </a:extLst>
          </p:cNvPr>
          <p:cNvSpPr txBox="1"/>
          <p:nvPr/>
        </p:nvSpPr>
        <p:spPr>
          <a:xfrm>
            <a:off x="217811" y="176971"/>
            <a:ext cx="720502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Transfer Credit for CORE requirements by groups of majors</a:t>
            </a:r>
          </a:p>
        </p:txBody>
      </p:sp>
    </p:spTree>
    <p:extLst>
      <p:ext uri="{BB962C8B-B14F-4D97-AF65-F5344CB8AC3E}">
        <p14:creationId xmlns:p14="http://schemas.microsoft.com/office/powerpoint/2010/main" val="25130165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D7D3CC"/>
            </a:gs>
            <a:gs pos="95000">
              <a:srgbClr val="0C2340"/>
            </a:gs>
            <a:gs pos="5000">
              <a:srgbClr val="0C2340"/>
            </a:gs>
            <a:gs pos="100000">
              <a:srgbClr val="D7D3CC"/>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91CD2-FE2F-B7B6-352B-2E7F2DFBC0CA}"/>
              </a:ext>
            </a:extLst>
          </p:cNvPr>
          <p:cNvSpPr>
            <a:spLocks noGrp="1"/>
          </p:cNvSpPr>
          <p:nvPr>
            <p:ph type="title"/>
          </p:nvPr>
        </p:nvSpPr>
        <p:spPr/>
        <p:txBody>
          <a:bodyPr/>
          <a:lstStyle/>
          <a:p>
            <a:r>
              <a:rPr lang="en-US" b="1">
                <a:solidFill>
                  <a:schemeClr val="bg1"/>
                </a:solidFill>
              </a:rPr>
              <a:t>Grades</a:t>
            </a:r>
          </a:p>
        </p:txBody>
      </p:sp>
      <p:sp>
        <p:nvSpPr>
          <p:cNvPr id="3" name="Content Placeholder 2">
            <a:extLst>
              <a:ext uri="{FF2B5EF4-FFF2-40B4-BE49-F238E27FC236}">
                <a16:creationId xmlns:a16="http://schemas.microsoft.com/office/drawing/2014/main" id="{CB426361-D3B4-2143-365F-55F4B76F46C6}"/>
              </a:ext>
            </a:extLst>
          </p:cNvPr>
          <p:cNvSpPr>
            <a:spLocks noGrp="1"/>
          </p:cNvSpPr>
          <p:nvPr>
            <p:ph idx="1"/>
          </p:nvPr>
        </p:nvSpPr>
        <p:spPr/>
        <p:txBody>
          <a:bodyPr/>
          <a:lstStyle/>
          <a:p>
            <a:endParaRPr lang="en-US">
              <a:solidFill>
                <a:schemeClr val="bg1"/>
              </a:solidFill>
            </a:endParaRPr>
          </a:p>
          <a:p>
            <a:r>
              <a:rPr lang="en-US">
                <a:solidFill>
                  <a:schemeClr val="bg1"/>
                </a:solidFill>
              </a:rPr>
              <a:t>What does the grade distribution look like for core requirements?</a:t>
            </a:r>
          </a:p>
          <a:p>
            <a:r>
              <a:rPr lang="en-US">
                <a:solidFill>
                  <a:schemeClr val="bg1"/>
                </a:solidFill>
              </a:rPr>
              <a:t>By major grouping?</a:t>
            </a:r>
          </a:p>
          <a:p>
            <a:r>
              <a:rPr lang="en-US">
                <a:solidFill>
                  <a:schemeClr val="bg1"/>
                </a:solidFill>
              </a:rPr>
              <a:t>By each individual core requirement?</a:t>
            </a:r>
          </a:p>
          <a:p>
            <a:endParaRPr lang="en-US">
              <a:solidFill>
                <a:schemeClr val="bg1"/>
              </a:solidFill>
            </a:endParaRPr>
          </a:p>
          <a:p>
            <a:r>
              <a:rPr lang="en-US">
                <a:solidFill>
                  <a:schemeClr val="bg1"/>
                </a:solidFill>
              </a:rPr>
              <a:t>Can we see the “easiest” and “hardest” core requirement by GPA and DFW?</a:t>
            </a:r>
          </a:p>
        </p:txBody>
      </p:sp>
      <p:pic>
        <p:nvPicPr>
          <p:cNvPr id="5" name="Picture 4">
            <a:extLst>
              <a:ext uri="{FF2B5EF4-FFF2-40B4-BE49-F238E27FC236}">
                <a16:creationId xmlns:a16="http://schemas.microsoft.com/office/drawing/2014/main" id="{E21D471B-68C6-89A6-673F-55A57F9A8592}"/>
              </a:ext>
            </a:extLst>
          </p:cNvPr>
          <p:cNvPicPr>
            <a:picLocks noChangeAspect="1"/>
          </p:cNvPicPr>
          <p:nvPr/>
        </p:nvPicPr>
        <p:blipFill>
          <a:blip r:embed="rId2"/>
          <a:stretch>
            <a:fillRect/>
          </a:stretch>
        </p:blipFill>
        <p:spPr>
          <a:xfrm>
            <a:off x="838200" y="1460426"/>
            <a:ext cx="10150720" cy="18290"/>
          </a:xfrm>
          <a:prstGeom prst="rect">
            <a:avLst/>
          </a:prstGeom>
        </p:spPr>
      </p:pic>
    </p:spTree>
    <p:extLst>
      <p:ext uri="{BB962C8B-B14F-4D97-AF65-F5344CB8AC3E}">
        <p14:creationId xmlns:p14="http://schemas.microsoft.com/office/powerpoint/2010/main" val="1865277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4CA5C72-6A56-B449-8D4C-1801DB1F127C}"/>
              </a:ext>
            </a:extLst>
          </p:cNvPr>
          <p:cNvPicPr>
            <a:picLocks noChangeAspect="1"/>
          </p:cNvPicPr>
          <p:nvPr/>
        </p:nvPicPr>
        <p:blipFill rotWithShape="1">
          <a:blip r:embed="rId3"/>
          <a:srcRect t="5115"/>
          <a:stretch/>
        </p:blipFill>
        <p:spPr>
          <a:xfrm>
            <a:off x="1329166" y="1227931"/>
            <a:ext cx="9533667" cy="5202565"/>
          </a:xfrm>
          <a:prstGeom prst="rect">
            <a:avLst/>
          </a:prstGeom>
        </p:spPr>
      </p:pic>
      <p:sp>
        <p:nvSpPr>
          <p:cNvPr id="9" name="TextBox 8">
            <a:extLst>
              <a:ext uri="{FF2B5EF4-FFF2-40B4-BE49-F238E27FC236}">
                <a16:creationId xmlns:a16="http://schemas.microsoft.com/office/drawing/2014/main" id="{50D40EFC-4A52-C541-DE4C-D7D4BA471A3E}"/>
              </a:ext>
            </a:extLst>
          </p:cNvPr>
          <p:cNvSpPr txBox="1"/>
          <p:nvPr/>
        </p:nvSpPr>
        <p:spPr>
          <a:xfrm>
            <a:off x="7509679" y="1854265"/>
            <a:ext cx="3118277" cy="2308324"/>
          </a:xfrm>
          <a:prstGeom prst="rect">
            <a:avLst/>
          </a:prstGeom>
          <a:noFill/>
        </p:spPr>
        <p:txBody>
          <a:bodyPr wrap="square" lIns="91440" tIns="45720" rIns="91440" bIns="45720" rtlCol="0" anchor="t">
            <a:spAutoFit/>
          </a:bodyPr>
          <a:lstStyle/>
          <a:p>
            <a:r>
              <a:rPr lang="en-US" b="1"/>
              <a:t>New Freshmen</a:t>
            </a:r>
          </a:p>
          <a:p>
            <a:endParaRPr lang="en-US" b="1"/>
          </a:p>
          <a:p>
            <a:r>
              <a:rPr lang="en-US" b="1"/>
              <a:t>Combined</a:t>
            </a:r>
            <a:r>
              <a:rPr lang="en-US"/>
              <a:t>: As, Bs, Cs, Ds, F &amp; VF. These affect GPA.</a:t>
            </a:r>
          </a:p>
          <a:p>
            <a:r>
              <a:rPr lang="en-US" b="1"/>
              <a:t>Other</a:t>
            </a:r>
            <a:r>
              <a:rPr lang="en-US"/>
              <a:t>: forms of completion/incompletion that do not affect GPA</a:t>
            </a:r>
          </a:p>
          <a:p>
            <a:r>
              <a:rPr lang="en-US" b="1"/>
              <a:t>Withdrawal</a:t>
            </a:r>
            <a:r>
              <a:rPr lang="en-US"/>
              <a:t>: W</a:t>
            </a:r>
          </a:p>
        </p:txBody>
      </p:sp>
      <p:sp>
        <p:nvSpPr>
          <p:cNvPr id="2" name="TextBox 1">
            <a:extLst>
              <a:ext uri="{FF2B5EF4-FFF2-40B4-BE49-F238E27FC236}">
                <a16:creationId xmlns:a16="http://schemas.microsoft.com/office/drawing/2014/main" id="{163C106F-A7CE-B1DB-F601-1FE57730EB8A}"/>
              </a:ext>
            </a:extLst>
          </p:cNvPr>
          <p:cNvSpPr txBox="1"/>
          <p:nvPr/>
        </p:nvSpPr>
        <p:spPr>
          <a:xfrm>
            <a:off x="898849" y="254255"/>
            <a:ext cx="10394302" cy="769441"/>
          </a:xfrm>
          <a:prstGeom prst="rect">
            <a:avLst/>
          </a:prstGeom>
          <a:noFill/>
        </p:spPr>
        <p:txBody>
          <a:bodyPr wrap="square" lIns="91440" tIns="45720" rIns="91440" bIns="45720" rtlCol="0" anchor="t">
            <a:spAutoFit/>
          </a:bodyPr>
          <a:lstStyle/>
          <a:p>
            <a:r>
              <a:rPr lang="en-US" sz="4400">
                <a:latin typeface="+mj-lt"/>
              </a:rPr>
              <a:t>Letter Grades of Students in All Core Courses</a:t>
            </a:r>
          </a:p>
        </p:txBody>
      </p:sp>
    </p:spTree>
    <p:extLst>
      <p:ext uri="{BB962C8B-B14F-4D97-AF65-F5344CB8AC3E}">
        <p14:creationId xmlns:p14="http://schemas.microsoft.com/office/powerpoint/2010/main" val="30276835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blue rectangular bars&#10;&#10;Description automatically generated">
            <a:extLst>
              <a:ext uri="{FF2B5EF4-FFF2-40B4-BE49-F238E27FC236}">
                <a16:creationId xmlns:a16="http://schemas.microsoft.com/office/drawing/2014/main" id="{80F6F7CA-F150-E28F-51ED-9E6FC3892946}"/>
              </a:ext>
            </a:extLst>
          </p:cNvPr>
          <p:cNvPicPr>
            <a:picLocks noGrp="1" noChangeAspect="1"/>
          </p:cNvPicPr>
          <p:nvPr>
            <p:ph idx="1"/>
          </p:nvPr>
        </p:nvPicPr>
        <p:blipFill>
          <a:blip r:embed="rId3"/>
          <a:stretch>
            <a:fillRect/>
          </a:stretch>
        </p:blipFill>
        <p:spPr>
          <a:xfrm>
            <a:off x="367" y="760550"/>
            <a:ext cx="9662769" cy="6096767"/>
          </a:xfrm>
        </p:spPr>
      </p:pic>
      <p:sp>
        <p:nvSpPr>
          <p:cNvPr id="6" name="TextBox 5">
            <a:extLst>
              <a:ext uri="{FF2B5EF4-FFF2-40B4-BE49-F238E27FC236}">
                <a16:creationId xmlns:a16="http://schemas.microsoft.com/office/drawing/2014/main" id="{39C208C0-2EF3-5750-E377-0796BBEE7678}"/>
              </a:ext>
            </a:extLst>
          </p:cNvPr>
          <p:cNvSpPr txBox="1"/>
          <p:nvPr/>
        </p:nvSpPr>
        <p:spPr>
          <a:xfrm>
            <a:off x="757934" y="0"/>
            <a:ext cx="815031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t>New Freshmen Letter Grades in Core by Major Categories</a:t>
            </a:r>
          </a:p>
        </p:txBody>
      </p:sp>
      <p:sp>
        <p:nvSpPr>
          <p:cNvPr id="3" name="TextBox 2">
            <a:extLst>
              <a:ext uri="{FF2B5EF4-FFF2-40B4-BE49-F238E27FC236}">
                <a16:creationId xmlns:a16="http://schemas.microsoft.com/office/drawing/2014/main" id="{7186E930-3D72-CFDA-D5C8-FF3CA50B3C07}"/>
              </a:ext>
            </a:extLst>
          </p:cNvPr>
          <p:cNvSpPr txBox="1"/>
          <p:nvPr/>
        </p:nvSpPr>
        <p:spPr>
          <a:xfrm>
            <a:off x="9760856" y="762000"/>
            <a:ext cx="2431141"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DFW:</a:t>
            </a:r>
            <a:r>
              <a:rPr lang="en-US">
                <a:ea typeface="+mn-lt"/>
                <a:cs typeface="+mn-lt"/>
              </a:rPr>
              <a:t> Ds, F, VF, &amp; W. </a:t>
            </a:r>
            <a:endParaRPr lang="en-US"/>
          </a:p>
          <a:p>
            <a:r>
              <a:rPr lang="en-US">
                <a:ea typeface="+mn-lt"/>
                <a:cs typeface="+mn-lt"/>
              </a:rPr>
              <a:t>Poor or inadequate </a:t>
            </a:r>
            <a:endParaRPr lang="en-US"/>
          </a:p>
          <a:p>
            <a:r>
              <a:rPr lang="en-US">
                <a:ea typeface="+mn-lt"/>
                <a:cs typeface="+mn-lt"/>
              </a:rPr>
              <a:t>attempts at core </a:t>
            </a:r>
          </a:p>
          <a:p>
            <a:r>
              <a:rPr lang="en-US">
                <a:ea typeface="+mn-lt"/>
                <a:cs typeface="+mn-lt"/>
              </a:rPr>
              <a:t>requirement </a:t>
            </a:r>
          </a:p>
          <a:p>
            <a:r>
              <a:rPr lang="en-US">
                <a:ea typeface="+mn-lt"/>
                <a:cs typeface="+mn-lt"/>
              </a:rPr>
              <a:t>completion.</a:t>
            </a:r>
            <a:endParaRPr lang="en-US"/>
          </a:p>
        </p:txBody>
      </p:sp>
    </p:spTree>
    <p:extLst>
      <p:ext uri="{BB962C8B-B14F-4D97-AF65-F5344CB8AC3E}">
        <p14:creationId xmlns:p14="http://schemas.microsoft.com/office/powerpoint/2010/main" val="16171384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0F9879-8BF6-30E8-B0B3-DD9BEB4B7E57}"/>
              </a:ext>
            </a:extLst>
          </p:cNvPr>
          <p:cNvPicPr>
            <a:picLocks noChangeAspect="1"/>
          </p:cNvPicPr>
          <p:nvPr/>
        </p:nvPicPr>
        <p:blipFill>
          <a:blip r:embed="rId3"/>
          <a:stretch>
            <a:fillRect/>
          </a:stretch>
        </p:blipFill>
        <p:spPr>
          <a:xfrm>
            <a:off x="0" y="655166"/>
            <a:ext cx="12192000" cy="6202834"/>
          </a:xfrm>
          <a:prstGeom prst="rect">
            <a:avLst/>
          </a:prstGeom>
        </p:spPr>
      </p:pic>
      <p:sp>
        <p:nvSpPr>
          <p:cNvPr id="6" name="TextBox 5">
            <a:extLst>
              <a:ext uri="{FF2B5EF4-FFF2-40B4-BE49-F238E27FC236}">
                <a16:creationId xmlns:a16="http://schemas.microsoft.com/office/drawing/2014/main" id="{391913FF-0125-E5B1-E759-998CE0592E1A}"/>
              </a:ext>
            </a:extLst>
          </p:cNvPr>
          <p:cNvSpPr txBox="1"/>
          <p:nvPr/>
        </p:nvSpPr>
        <p:spPr>
          <a:xfrm>
            <a:off x="8293509" y="5429045"/>
            <a:ext cx="3500284" cy="646331"/>
          </a:xfrm>
          <a:prstGeom prst="rect">
            <a:avLst/>
          </a:prstGeom>
          <a:noFill/>
        </p:spPr>
        <p:txBody>
          <a:bodyPr wrap="square" rtlCol="0">
            <a:spAutoFit/>
          </a:bodyPr>
          <a:lstStyle/>
          <a:p>
            <a:r>
              <a:rPr lang="en-US"/>
              <a:t>Ordered by lowest to highest GPA</a:t>
            </a:r>
          </a:p>
          <a:p>
            <a:r>
              <a:rPr lang="en-US"/>
              <a:t>Filtered by New Freshmen</a:t>
            </a:r>
          </a:p>
        </p:txBody>
      </p:sp>
      <p:sp>
        <p:nvSpPr>
          <p:cNvPr id="10" name="TextBox 9">
            <a:extLst>
              <a:ext uri="{FF2B5EF4-FFF2-40B4-BE49-F238E27FC236}">
                <a16:creationId xmlns:a16="http://schemas.microsoft.com/office/drawing/2014/main" id="{13615D1C-B1BB-E8A1-1691-20C844A40339}"/>
              </a:ext>
            </a:extLst>
          </p:cNvPr>
          <p:cNvSpPr txBox="1"/>
          <p:nvPr/>
        </p:nvSpPr>
        <p:spPr>
          <a:xfrm>
            <a:off x="2423297" y="-1373"/>
            <a:ext cx="7349799" cy="461665"/>
          </a:xfrm>
          <a:prstGeom prst="rect">
            <a:avLst/>
          </a:prstGeom>
          <a:noFill/>
        </p:spPr>
        <p:txBody>
          <a:bodyPr wrap="square" lIns="91440" tIns="45720" rIns="91440" bIns="45720" rtlCol="0" anchor="t">
            <a:spAutoFit/>
          </a:bodyPr>
          <a:lstStyle/>
          <a:p>
            <a:r>
              <a:rPr lang="en-US" sz="2400" b="1"/>
              <a:t>Letter Grades by Each Individual Core Requirement</a:t>
            </a:r>
          </a:p>
        </p:txBody>
      </p:sp>
    </p:spTree>
    <p:extLst>
      <p:ext uri="{BB962C8B-B14F-4D97-AF65-F5344CB8AC3E}">
        <p14:creationId xmlns:p14="http://schemas.microsoft.com/office/powerpoint/2010/main" val="24819058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65D84-52A6-42B4-7A39-51CB09C03E53}"/>
              </a:ext>
            </a:extLst>
          </p:cNvPr>
          <p:cNvSpPr>
            <a:spLocks noGrp="1"/>
          </p:cNvSpPr>
          <p:nvPr>
            <p:ph type="title"/>
          </p:nvPr>
        </p:nvSpPr>
        <p:spPr/>
        <p:txBody>
          <a:bodyPr/>
          <a:lstStyle/>
          <a:p>
            <a:r>
              <a:rPr lang="en-US" b="1">
                <a:solidFill>
                  <a:srgbClr val="1A1AFF"/>
                </a:solidFill>
              </a:rPr>
              <a:t>The Data</a:t>
            </a:r>
          </a:p>
        </p:txBody>
      </p:sp>
      <p:sp>
        <p:nvSpPr>
          <p:cNvPr id="5" name="Content Placeholder 4">
            <a:extLst>
              <a:ext uri="{FF2B5EF4-FFF2-40B4-BE49-F238E27FC236}">
                <a16:creationId xmlns:a16="http://schemas.microsoft.com/office/drawing/2014/main" id="{EBF312B8-8B8C-81FB-51AC-BDD02B31436F}"/>
              </a:ext>
            </a:extLst>
          </p:cNvPr>
          <p:cNvSpPr>
            <a:spLocks noGrp="1"/>
          </p:cNvSpPr>
          <p:nvPr>
            <p:ph sz="half" idx="1"/>
          </p:nvPr>
        </p:nvSpPr>
        <p:spPr/>
        <p:txBody>
          <a:bodyPr vert="horz" lIns="91440" tIns="45720" rIns="91440" bIns="45720" rtlCol="0" anchor="t">
            <a:normAutofit/>
          </a:bodyPr>
          <a:lstStyle/>
          <a:p>
            <a:r>
              <a:rPr lang="en-US">
                <a:solidFill>
                  <a:srgbClr val="0C2340"/>
                </a:solidFill>
              </a:rPr>
              <a:t>Enrollments of students in courses that fulfill one or more </a:t>
            </a:r>
            <a:r>
              <a:rPr lang="en-US" b="1">
                <a:solidFill>
                  <a:srgbClr val="0C2340"/>
                </a:solidFill>
              </a:rPr>
              <a:t>core requirements</a:t>
            </a:r>
          </a:p>
          <a:p>
            <a:pPr lvl="1"/>
            <a:r>
              <a:rPr lang="en-US">
                <a:solidFill>
                  <a:srgbClr val="0C2340"/>
                </a:solidFill>
              </a:rPr>
              <a:t>Does </a:t>
            </a:r>
            <a:r>
              <a:rPr lang="en-US" b="1">
                <a:solidFill>
                  <a:srgbClr val="0C2340"/>
                </a:solidFill>
              </a:rPr>
              <a:t>not</a:t>
            </a:r>
            <a:r>
              <a:rPr lang="en-US">
                <a:solidFill>
                  <a:srgbClr val="0C2340"/>
                </a:solidFill>
              </a:rPr>
              <a:t> include major classes</a:t>
            </a:r>
          </a:p>
          <a:p>
            <a:r>
              <a:rPr lang="en-US">
                <a:solidFill>
                  <a:srgbClr val="0C2340"/>
                </a:solidFill>
              </a:rPr>
              <a:t>263,608 instances of enrollment</a:t>
            </a:r>
          </a:p>
          <a:p>
            <a:r>
              <a:rPr lang="en-US">
                <a:solidFill>
                  <a:srgbClr val="0C2340"/>
                </a:solidFill>
              </a:rPr>
              <a:t>Cohorts: Fall 2015 – Fall 2023</a:t>
            </a:r>
          </a:p>
        </p:txBody>
      </p:sp>
      <p:sp>
        <p:nvSpPr>
          <p:cNvPr id="6" name="Content Placeholder 5">
            <a:extLst>
              <a:ext uri="{FF2B5EF4-FFF2-40B4-BE49-F238E27FC236}">
                <a16:creationId xmlns:a16="http://schemas.microsoft.com/office/drawing/2014/main" id="{69463561-2EF2-8FE9-CCC5-62418E86A388}"/>
              </a:ext>
            </a:extLst>
          </p:cNvPr>
          <p:cNvSpPr>
            <a:spLocks noGrp="1"/>
          </p:cNvSpPr>
          <p:nvPr>
            <p:ph sz="half" idx="2"/>
          </p:nvPr>
        </p:nvSpPr>
        <p:spPr>
          <a:xfrm>
            <a:off x="6172200" y="1825625"/>
            <a:ext cx="5388946" cy="4351338"/>
          </a:xfrm>
        </p:spPr>
        <p:txBody>
          <a:bodyPr/>
          <a:lstStyle/>
          <a:p>
            <a:r>
              <a:rPr lang="en-US">
                <a:solidFill>
                  <a:srgbClr val="0C2340"/>
                </a:solidFill>
              </a:rPr>
              <a:t>Variables:</a:t>
            </a:r>
          </a:p>
          <a:p>
            <a:pPr lvl="1"/>
            <a:r>
              <a:rPr lang="en-US">
                <a:solidFill>
                  <a:srgbClr val="0C2340"/>
                </a:solidFill>
              </a:rPr>
              <a:t>Randomized Student ID</a:t>
            </a:r>
          </a:p>
          <a:p>
            <a:pPr lvl="1"/>
            <a:r>
              <a:rPr lang="en-US">
                <a:solidFill>
                  <a:srgbClr val="0C2340"/>
                </a:solidFill>
              </a:rPr>
              <a:t>Cohort Year</a:t>
            </a:r>
          </a:p>
          <a:p>
            <a:pPr lvl="1"/>
            <a:r>
              <a:rPr lang="en-US">
                <a:solidFill>
                  <a:srgbClr val="0C2340"/>
                </a:solidFill>
              </a:rPr>
              <a:t>Cohort Code (NF, NT, </a:t>
            </a:r>
            <a:r>
              <a:rPr lang="en-US" err="1">
                <a:solidFill>
                  <a:srgbClr val="0C2340"/>
                </a:solidFill>
              </a:rPr>
              <a:t>etc</a:t>
            </a:r>
            <a:r>
              <a:rPr lang="en-US">
                <a:solidFill>
                  <a:srgbClr val="0C2340"/>
                </a:solidFill>
              </a:rPr>
              <a:t>)</a:t>
            </a:r>
          </a:p>
          <a:p>
            <a:pPr lvl="1"/>
            <a:r>
              <a:rPr lang="en-US">
                <a:solidFill>
                  <a:srgbClr val="0C2340"/>
                </a:solidFill>
              </a:rPr>
              <a:t>Major, Degree</a:t>
            </a:r>
          </a:p>
          <a:p>
            <a:pPr lvl="1"/>
            <a:r>
              <a:rPr lang="en-US">
                <a:solidFill>
                  <a:srgbClr val="0C2340"/>
                </a:solidFill>
              </a:rPr>
              <a:t>Term and Semester Number at XU</a:t>
            </a:r>
          </a:p>
          <a:p>
            <a:pPr lvl="1"/>
            <a:r>
              <a:rPr lang="en-US">
                <a:solidFill>
                  <a:srgbClr val="0C2340"/>
                </a:solidFill>
              </a:rPr>
              <a:t>Course and Grade</a:t>
            </a:r>
          </a:p>
          <a:p>
            <a:pPr lvl="1"/>
            <a:r>
              <a:rPr lang="en-US">
                <a:solidFill>
                  <a:srgbClr val="0C2340"/>
                </a:solidFill>
              </a:rPr>
              <a:t>Which requirement(s) the course fulfills</a:t>
            </a:r>
          </a:p>
        </p:txBody>
      </p:sp>
      <p:cxnSp>
        <p:nvCxnSpPr>
          <p:cNvPr id="8" name="Straight Connector 7">
            <a:extLst>
              <a:ext uri="{FF2B5EF4-FFF2-40B4-BE49-F238E27FC236}">
                <a16:creationId xmlns:a16="http://schemas.microsoft.com/office/drawing/2014/main" id="{4D959D5B-8AB9-B988-E47B-69E43F15F2C2}"/>
              </a:ext>
            </a:extLst>
          </p:cNvPr>
          <p:cNvCxnSpPr>
            <a:cxnSpLocks/>
          </p:cNvCxnSpPr>
          <p:nvPr/>
        </p:nvCxnSpPr>
        <p:spPr>
          <a:xfrm>
            <a:off x="838200" y="1382486"/>
            <a:ext cx="10134600" cy="0"/>
          </a:xfrm>
          <a:prstGeom prst="line">
            <a:avLst/>
          </a:prstGeom>
          <a:ln>
            <a:solidFill>
              <a:srgbClr val="FCD612"/>
            </a:solidFill>
          </a:ln>
        </p:spPr>
        <p:style>
          <a:lnRef idx="2">
            <a:schemeClr val="accent1"/>
          </a:lnRef>
          <a:fillRef idx="0">
            <a:schemeClr val="accent1"/>
          </a:fillRef>
          <a:effectRef idx="1">
            <a:schemeClr val="accent1"/>
          </a:effectRef>
          <a:fontRef idx="minor">
            <a:schemeClr val="tx1"/>
          </a:fontRef>
        </p:style>
      </p:cxnSp>
      <p:pic>
        <p:nvPicPr>
          <p:cNvPr id="4" name="Picture 3" descr="A screenshot of a cell phone&#10;&#10;Description automatically generated">
            <a:extLst>
              <a:ext uri="{FF2B5EF4-FFF2-40B4-BE49-F238E27FC236}">
                <a16:creationId xmlns:a16="http://schemas.microsoft.com/office/drawing/2014/main" id="{F652E38E-37A0-9DEF-46DC-31CB879A5B2C}"/>
              </a:ext>
            </a:extLst>
          </p:cNvPr>
          <p:cNvPicPr>
            <a:picLocks noChangeAspect="1"/>
          </p:cNvPicPr>
          <p:nvPr/>
        </p:nvPicPr>
        <p:blipFill>
          <a:blip r:embed="rId2"/>
          <a:stretch>
            <a:fillRect/>
          </a:stretch>
        </p:blipFill>
        <p:spPr>
          <a:xfrm>
            <a:off x="5644" y="5701991"/>
            <a:ext cx="12192000" cy="1154906"/>
          </a:xfrm>
          <a:prstGeom prst="rect">
            <a:avLst/>
          </a:prstGeom>
        </p:spPr>
      </p:pic>
    </p:spTree>
    <p:extLst>
      <p:ext uri="{BB962C8B-B14F-4D97-AF65-F5344CB8AC3E}">
        <p14:creationId xmlns:p14="http://schemas.microsoft.com/office/powerpoint/2010/main" val="34924036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D7D3CC"/>
            </a:gs>
            <a:gs pos="95000">
              <a:srgbClr val="0C2340"/>
            </a:gs>
            <a:gs pos="5000">
              <a:srgbClr val="0C2340"/>
            </a:gs>
            <a:gs pos="100000">
              <a:srgbClr val="D7D3CC"/>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91CD2-FE2F-B7B6-352B-2E7F2DFBC0CA}"/>
              </a:ext>
            </a:extLst>
          </p:cNvPr>
          <p:cNvSpPr>
            <a:spLocks noGrp="1"/>
          </p:cNvSpPr>
          <p:nvPr>
            <p:ph type="title"/>
          </p:nvPr>
        </p:nvSpPr>
        <p:spPr/>
        <p:txBody>
          <a:bodyPr/>
          <a:lstStyle/>
          <a:p>
            <a:r>
              <a:rPr lang="en-US" b="1">
                <a:solidFill>
                  <a:schemeClr val="bg1"/>
                </a:solidFill>
              </a:rPr>
              <a:t>Core/Major Overlap</a:t>
            </a:r>
          </a:p>
        </p:txBody>
      </p:sp>
      <p:sp>
        <p:nvSpPr>
          <p:cNvPr id="3" name="Content Placeholder 2">
            <a:extLst>
              <a:ext uri="{FF2B5EF4-FFF2-40B4-BE49-F238E27FC236}">
                <a16:creationId xmlns:a16="http://schemas.microsoft.com/office/drawing/2014/main" id="{CB426361-D3B4-2143-365F-55F4B76F46C6}"/>
              </a:ext>
            </a:extLst>
          </p:cNvPr>
          <p:cNvSpPr>
            <a:spLocks noGrp="1"/>
          </p:cNvSpPr>
          <p:nvPr>
            <p:ph idx="1"/>
          </p:nvPr>
        </p:nvSpPr>
        <p:spPr/>
        <p:txBody>
          <a:bodyPr/>
          <a:lstStyle/>
          <a:p>
            <a:endParaRPr lang="en-US">
              <a:solidFill>
                <a:schemeClr val="bg1"/>
              </a:solidFill>
            </a:endParaRPr>
          </a:p>
          <a:p>
            <a:r>
              <a:rPr lang="en-US">
                <a:solidFill>
                  <a:schemeClr val="bg1"/>
                </a:solidFill>
              </a:rPr>
              <a:t>How much of the core is fulfilled by each major?</a:t>
            </a:r>
          </a:p>
          <a:p>
            <a:endParaRPr lang="en-US">
              <a:solidFill>
                <a:schemeClr val="bg1"/>
              </a:solidFill>
            </a:endParaRPr>
          </a:p>
          <a:p>
            <a:r>
              <a:rPr lang="en-US">
                <a:solidFill>
                  <a:schemeClr val="bg1"/>
                </a:solidFill>
              </a:rPr>
              <a:t>How many majors fulfill each requirement of the core?</a:t>
            </a:r>
          </a:p>
          <a:p>
            <a:endParaRPr lang="en-US">
              <a:solidFill>
                <a:schemeClr val="bg1"/>
              </a:solidFill>
            </a:endParaRPr>
          </a:p>
          <a:p>
            <a:r>
              <a:rPr lang="en-US">
                <a:solidFill>
                  <a:schemeClr val="bg1"/>
                </a:solidFill>
              </a:rPr>
              <a:t>What exactly are we looking at?</a:t>
            </a:r>
          </a:p>
          <a:p>
            <a:pPr lvl="1"/>
            <a:r>
              <a:rPr lang="en-US">
                <a:solidFill>
                  <a:schemeClr val="bg1"/>
                </a:solidFill>
              </a:rPr>
              <a:t>22 Core requirements</a:t>
            </a:r>
          </a:p>
          <a:p>
            <a:pPr lvl="1"/>
            <a:r>
              <a:rPr lang="en-US">
                <a:solidFill>
                  <a:schemeClr val="bg1"/>
                </a:solidFill>
              </a:rPr>
              <a:t>62 Majors with available data</a:t>
            </a:r>
          </a:p>
        </p:txBody>
      </p:sp>
      <p:pic>
        <p:nvPicPr>
          <p:cNvPr id="5" name="Picture 4">
            <a:extLst>
              <a:ext uri="{FF2B5EF4-FFF2-40B4-BE49-F238E27FC236}">
                <a16:creationId xmlns:a16="http://schemas.microsoft.com/office/drawing/2014/main" id="{E21D471B-68C6-89A6-673F-55A57F9A8592}"/>
              </a:ext>
            </a:extLst>
          </p:cNvPr>
          <p:cNvPicPr>
            <a:picLocks noChangeAspect="1"/>
          </p:cNvPicPr>
          <p:nvPr/>
        </p:nvPicPr>
        <p:blipFill>
          <a:blip r:embed="rId2"/>
          <a:stretch>
            <a:fillRect/>
          </a:stretch>
        </p:blipFill>
        <p:spPr>
          <a:xfrm>
            <a:off x="838200" y="1460426"/>
            <a:ext cx="10150720" cy="18290"/>
          </a:xfrm>
          <a:prstGeom prst="rect">
            <a:avLst/>
          </a:prstGeom>
        </p:spPr>
      </p:pic>
    </p:spTree>
    <p:extLst>
      <p:ext uri="{BB962C8B-B14F-4D97-AF65-F5344CB8AC3E}">
        <p14:creationId xmlns:p14="http://schemas.microsoft.com/office/powerpoint/2010/main" val="11896388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7E29F-C246-6C58-FB6D-B49B8AC4BC65}"/>
              </a:ext>
            </a:extLst>
          </p:cNvPr>
          <p:cNvSpPr>
            <a:spLocks noGrp="1"/>
          </p:cNvSpPr>
          <p:nvPr>
            <p:ph type="title"/>
          </p:nvPr>
        </p:nvSpPr>
        <p:spPr>
          <a:xfrm>
            <a:off x="-1" y="0"/>
            <a:ext cx="2062065" cy="1138335"/>
          </a:xfrm>
        </p:spPr>
        <p:txBody>
          <a:bodyPr/>
          <a:lstStyle/>
          <a:p>
            <a:r>
              <a:rPr lang="en-US">
                <a:solidFill>
                  <a:schemeClr val="bg1"/>
                </a:solidFill>
              </a:rPr>
              <a:t>Method</a:t>
            </a:r>
          </a:p>
        </p:txBody>
      </p:sp>
      <p:pic>
        <p:nvPicPr>
          <p:cNvPr id="8" name="Content Placeholder 7" descr="A screenshot of a computer&#10;&#10;Description automatically generated">
            <a:extLst>
              <a:ext uri="{FF2B5EF4-FFF2-40B4-BE49-F238E27FC236}">
                <a16:creationId xmlns:a16="http://schemas.microsoft.com/office/drawing/2014/main" id="{18B0ED76-EEC5-CE95-EB5C-7E5A5023BD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57673" y="1138335"/>
            <a:ext cx="11476653" cy="5665160"/>
          </a:xfrm>
        </p:spPr>
      </p:pic>
      <p:sp>
        <p:nvSpPr>
          <p:cNvPr id="9" name="Rectangle: Rounded Corners 8">
            <a:extLst>
              <a:ext uri="{FF2B5EF4-FFF2-40B4-BE49-F238E27FC236}">
                <a16:creationId xmlns:a16="http://schemas.microsoft.com/office/drawing/2014/main" id="{F11E89C3-5948-CF72-B56B-CA03DA7D737E}"/>
              </a:ext>
            </a:extLst>
          </p:cNvPr>
          <p:cNvSpPr/>
          <p:nvPr/>
        </p:nvSpPr>
        <p:spPr>
          <a:xfrm>
            <a:off x="1492898" y="1259633"/>
            <a:ext cx="839755" cy="447869"/>
          </a:xfrm>
          <a:prstGeom prst="roundRect">
            <a:avLst/>
          </a:prstGeom>
          <a:noFill/>
          <a:ln w="57150">
            <a:solidFill>
              <a:srgbClr val="FCD61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B239364A-0720-06EE-F20F-2FDF3F55AFA6}"/>
              </a:ext>
            </a:extLst>
          </p:cNvPr>
          <p:cNvSpPr/>
          <p:nvPr/>
        </p:nvSpPr>
        <p:spPr>
          <a:xfrm>
            <a:off x="662473" y="4366727"/>
            <a:ext cx="3508311" cy="662473"/>
          </a:xfrm>
          <a:prstGeom prst="roundRect">
            <a:avLst/>
          </a:prstGeom>
          <a:noFill/>
          <a:ln w="57150">
            <a:solidFill>
              <a:srgbClr val="FCD6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1728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7E29F-C246-6C58-FB6D-B49B8AC4BC65}"/>
              </a:ext>
            </a:extLst>
          </p:cNvPr>
          <p:cNvSpPr>
            <a:spLocks noGrp="1"/>
          </p:cNvSpPr>
          <p:nvPr>
            <p:ph type="title"/>
          </p:nvPr>
        </p:nvSpPr>
        <p:spPr>
          <a:xfrm>
            <a:off x="-1" y="0"/>
            <a:ext cx="2062065" cy="1138335"/>
          </a:xfrm>
        </p:spPr>
        <p:txBody>
          <a:bodyPr/>
          <a:lstStyle/>
          <a:p>
            <a:r>
              <a:rPr lang="en-US">
                <a:solidFill>
                  <a:schemeClr val="bg1"/>
                </a:solidFill>
              </a:rPr>
              <a:t>Method</a:t>
            </a:r>
          </a:p>
        </p:txBody>
      </p:sp>
      <p:pic>
        <p:nvPicPr>
          <p:cNvPr id="6" name="Content Placeholder 5" descr="A screenshot of a computer&#10;&#10;Description automatically generated">
            <a:extLst>
              <a:ext uri="{FF2B5EF4-FFF2-40B4-BE49-F238E27FC236}">
                <a16:creationId xmlns:a16="http://schemas.microsoft.com/office/drawing/2014/main" id="{E1915125-E42C-527C-F7A5-BCA7B32094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48" y="1138238"/>
            <a:ext cx="11878955" cy="5421312"/>
          </a:xfrm>
        </p:spPr>
      </p:pic>
    </p:spTree>
    <p:extLst>
      <p:ext uri="{BB962C8B-B14F-4D97-AF65-F5344CB8AC3E}">
        <p14:creationId xmlns:p14="http://schemas.microsoft.com/office/powerpoint/2010/main" val="2001088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7E29F-C246-6C58-FB6D-B49B8AC4BC65}"/>
              </a:ext>
            </a:extLst>
          </p:cNvPr>
          <p:cNvSpPr>
            <a:spLocks noGrp="1"/>
          </p:cNvSpPr>
          <p:nvPr>
            <p:ph type="title"/>
          </p:nvPr>
        </p:nvSpPr>
        <p:spPr>
          <a:xfrm>
            <a:off x="-1" y="0"/>
            <a:ext cx="2062065" cy="1138335"/>
          </a:xfrm>
        </p:spPr>
        <p:txBody>
          <a:bodyPr/>
          <a:lstStyle/>
          <a:p>
            <a:r>
              <a:rPr lang="en-US">
                <a:solidFill>
                  <a:schemeClr val="bg1"/>
                </a:solidFill>
              </a:rPr>
              <a:t>Method</a:t>
            </a:r>
          </a:p>
        </p:txBody>
      </p:sp>
      <p:pic>
        <p:nvPicPr>
          <p:cNvPr id="6" name="Content Placeholder 5">
            <a:extLst>
              <a:ext uri="{FF2B5EF4-FFF2-40B4-BE49-F238E27FC236}">
                <a16:creationId xmlns:a16="http://schemas.microsoft.com/office/drawing/2014/main" id="{E1915125-E42C-527C-F7A5-BCA7B32094C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2548" y="1138238"/>
            <a:ext cx="11878955" cy="5421312"/>
          </a:xfrm>
        </p:spPr>
      </p:pic>
      <p:sp>
        <p:nvSpPr>
          <p:cNvPr id="3" name="Rectangle: Rounded Corners 2">
            <a:extLst>
              <a:ext uri="{FF2B5EF4-FFF2-40B4-BE49-F238E27FC236}">
                <a16:creationId xmlns:a16="http://schemas.microsoft.com/office/drawing/2014/main" id="{AE82996F-69F3-78EC-92AA-2695EE369734}"/>
              </a:ext>
            </a:extLst>
          </p:cNvPr>
          <p:cNvSpPr/>
          <p:nvPr/>
        </p:nvSpPr>
        <p:spPr>
          <a:xfrm>
            <a:off x="382555" y="1390261"/>
            <a:ext cx="3685592" cy="718457"/>
          </a:xfrm>
          <a:prstGeom prst="roundRect">
            <a:avLst/>
          </a:prstGeom>
          <a:noFill/>
          <a:ln w="57150">
            <a:solidFill>
              <a:srgbClr val="FCD6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6E210A3F-3F2A-E6A3-75B0-6462C9AE9B20}"/>
              </a:ext>
            </a:extLst>
          </p:cNvPr>
          <p:cNvSpPr/>
          <p:nvPr/>
        </p:nvSpPr>
        <p:spPr>
          <a:xfrm>
            <a:off x="10515600" y="5896947"/>
            <a:ext cx="1101012" cy="541175"/>
          </a:xfrm>
          <a:prstGeom prst="roundRect">
            <a:avLst/>
          </a:prstGeom>
          <a:noFill/>
          <a:ln w="57150">
            <a:solidFill>
              <a:srgbClr val="FCD6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5968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7E29F-C246-6C58-FB6D-B49B8AC4BC65}"/>
              </a:ext>
            </a:extLst>
          </p:cNvPr>
          <p:cNvSpPr>
            <a:spLocks noGrp="1"/>
          </p:cNvSpPr>
          <p:nvPr>
            <p:ph type="title"/>
          </p:nvPr>
        </p:nvSpPr>
        <p:spPr>
          <a:xfrm>
            <a:off x="-1" y="0"/>
            <a:ext cx="2062065" cy="1138335"/>
          </a:xfrm>
        </p:spPr>
        <p:txBody>
          <a:bodyPr/>
          <a:lstStyle/>
          <a:p>
            <a:r>
              <a:rPr lang="en-US">
                <a:solidFill>
                  <a:schemeClr val="bg1"/>
                </a:solidFill>
              </a:rPr>
              <a:t>Method</a:t>
            </a:r>
          </a:p>
        </p:txBody>
      </p:sp>
      <p:pic>
        <p:nvPicPr>
          <p:cNvPr id="6" name="Content Placeholder 5">
            <a:extLst>
              <a:ext uri="{FF2B5EF4-FFF2-40B4-BE49-F238E27FC236}">
                <a16:creationId xmlns:a16="http://schemas.microsoft.com/office/drawing/2014/main" id="{E1915125-E42C-527C-F7A5-BCA7B32094C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56522" y="1138238"/>
            <a:ext cx="11878955" cy="5421312"/>
          </a:xfrm>
        </p:spPr>
      </p:pic>
      <p:sp>
        <p:nvSpPr>
          <p:cNvPr id="3" name="Rectangle: Rounded Corners 2">
            <a:extLst>
              <a:ext uri="{FF2B5EF4-FFF2-40B4-BE49-F238E27FC236}">
                <a16:creationId xmlns:a16="http://schemas.microsoft.com/office/drawing/2014/main" id="{5BABC85B-A1E1-0E54-BD10-3A3BBE009E9B}"/>
              </a:ext>
            </a:extLst>
          </p:cNvPr>
          <p:cNvSpPr/>
          <p:nvPr/>
        </p:nvSpPr>
        <p:spPr>
          <a:xfrm>
            <a:off x="391886" y="1464906"/>
            <a:ext cx="3452326" cy="401216"/>
          </a:xfrm>
          <a:prstGeom prst="roundRect">
            <a:avLst/>
          </a:prstGeom>
          <a:noFill/>
          <a:ln w="57150">
            <a:solidFill>
              <a:srgbClr val="FCD6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4486A5F-A28D-267A-0C8A-822A9CB249B4}"/>
              </a:ext>
            </a:extLst>
          </p:cNvPr>
          <p:cNvPicPr>
            <a:picLocks noChangeAspect="1"/>
          </p:cNvPicPr>
          <p:nvPr/>
        </p:nvPicPr>
        <p:blipFill>
          <a:blip r:embed="rId3"/>
          <a:stretch>
            <a:fillRect/>
          </a:stretch>
        </p:blipFill>
        <p:spPr>
          <a:xfrm>
            <a:off x="7748854" y="3044858"/>
            <a:ext cx="496607" cy="3421256"/>
          </a:xfrm>
          <a:prstGeom prst="rect">
            <a:avLst/>
          </a:prstGeom>
        </p:spPr>
      </p:pic>
      <p:pic>
        <p:nvPicPr>
          <p:cNvPr id="8" name="Picture 7">
            <a:extLst>
              <a:ext uri="{FF2B5EF4-FFF2-40B4-BE49-F238E27FC236}">
                <a16:creationId xmlns:a16="http://schemas.microsoft.com/office/drawing/2014/main" id="{F768974D-AED6-DE8A-CF12-621C4727AE72}"/>
              </a:ext>
            </a:extLst>
          </p:cNvPr>
          <p:cNvPicPr>
            <a:picLocks noChangeAspect="1"/>
          </p:cNvPicPr>
          <p:nvPr/>
        </p:nvPicPr>
        <p:blipFill>
          <a:blip r:embed="rId3"/>
          <a:stretch>
            <a:fillRect/>
          </a:stretch>
        </p:blipFill>
        <p:spPr>
          <a:xfrm>
            <a:off x="5042309" y="1866122"/>
            <a:ext cx="789324" cy="310923"/>
          </a:xfrm>
          <a:prstGeom prst="rect">
            <a:avLst/>
          </a:prstGeom>
        </p:spPr>
      </p:pic>
      <p:pic>
        <p:nvPicPr>
          <p:cNvPr id="4" name="Picture 3">
            <a:extLst>
              <a:ext uri="{FF2B5EF4-FFF2-40B4-BE49-F238E27FC236}">
                <a16:creationId xmlns:a16="http://schemas.microsoft.com/office/drawing/2014/main" id="{A9C1B7EE-102C-8146-157E-9058A387D92B}"/>
              </a:ext>
            </a:extLst>
          </p:cNvPr>
          <p:cNvPicPr>
            <a:picLocks noChangeAspect="1"/>
          </p:cNvPicPr>
          <p:nvPr/>
        </p:nvPicPr>
        <p:blipFill>
          <a:blip r:embed="rId4"/>
          <a:stretch>
            <a:fillRect/>
          </a:stretch>
        </p:blipFill>
        <p:spPr>
          <a:xfrm>
            <a:off x="5042309" y="3429000"/>
            <a:ext cx="4742713" cy="419894"/>
          </a:xfrm>
          <a:prstGeom prst="rect">
            <a:avLst/>
          </a:prstGeom>
        </p:spPr>
      </p:pic>
    </p:spTree>
    <p:extLst>
      <p:ext uri="{BB962C8B-B14F-4D97-AF65-F5344CB8AC3E}">
        <p14:creationId xmlns:p14="http://schemas.microsoft.com/office/powerpoint/2010/main" val="17224946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7E29F-C246-6C58-FB6D-B49B8AC4BC65}"/>
              </a:ext>
            </a:extLst>
          </p:cNvPr>
          <p:cNvSpPr>
            <a:spLocks noGrp="1"/>
          </p:cNvSpPr>
          <p:nvPr>
            <p:ph type="title"/>
          </p:nvPr>
        </p:nvSpPr>
        <p:spPr>
          <a:xfrm>
            <a:off x="-1" y="0"/>
            <a:ext cx="2062065" cy="1138335"/>
          </a:xfrm>
        </p:spPr>
        <p:txBody>
          <a:bodyPr/>
          <a:lstStyle/>
          <a:p>
            <a:r>
              <a:rPr lang="en-US">
                <a:solidFill>
                  <a:schemeClr val="bg1"/>
                </a:solidFill>
              </a:rPr>
              <a:t>Method</a:t>
            </a:r>
          </a:p>
        </p:txBody>
      </p:sp>
      <p:pic>
        <p:nvPicPr>
          <p:cNvPr id="6" name="Content Placeholder 5">
            <a:extLst>
              <a:ext uri="{FF2B5EF4-FFF2-40B4-BE49-F238E27FC236}">
                <a16:creationId xmlns:a16="http://schemas.microsoft.com/office/drawing/2014/main" id="{E1915125-E42C-527C-F7A5-BCA7B32094C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02548" y="1138238"/>
            <a:ext cx="11878955" cy="5421312"/>
          </a:xfrm>
        </p:spPr>
      </p:pic>
      <p:pic>
        <p:nvPicPr>
          <p:cNvPr id="3" name="Picture 2">
            <a:extLst>
              <a:ext uri="{FF2B5EF4-FFF2-40B4-BE49-F238E27FC236}">
                <a16:creationId xmlns:a16="http://schemas.microsoft.com/office/drawing/2014/main" id="{07436D3C-CE92-4B7B-5506-D7F5AC7B6623}"/>
              </a:ext>
            </a:extLst>
          </p:cNvPr>
          <p:cNvPicPr>
            <a:picLocks noChangeAspect="1"/>
          </p:cNvPicPr>
          <p:nvPr/>
        </p:nvPicPr>
        <p:blipFill>
          <a:blip r:embed="rId3"/>
          <a:stretch>
            <a:fillRect/>
          </a:stretch>
        </p:blipFill>
        <p:spPr>
          <a:xfrm>
            <a:off x="7748187" y="1808632"/>
            <a:ext cx="371888" cy="310923"/>
          </a:xfrm>
          <a:prstGeom prst="rect">
            <a:avLst/>
          </a:prstGeom>
        </p:spPr>
      </p:pic>
      <p:pic>
        <p:nvPicPr>
          <p:cNvPr id="4" name="Picture 3">
            <a:extLst>
              <a:ext uri="{FF2B5EF4-FFF2-40B4-BE49-F238E27FC236}">
                <a16:creationId xmlns:a16="http://schemas.microsoft.com/office/drawing/2014/main" id="{2E0B60E5-8F18-5209-B16E-71BCBE9001C0}"/>
              </a:ext>
            </a:extLst>
          </p:cNvPr>
          <p:cNvPicPr>
            <a:picLocks noChangeAspect="1"/>
          </p:cNvPicPr>
          <p:nvPr/>
        </p:nvPicPr>
        <p:blipFill>
          <a:blip r:embed="rId3"/>
          <a:stretch>
            <a:fillRect/>
          </a:stretch>
        </p:blipFill>
        <p:spPr>
          <a:xfrm>
            <a:off x="7841493" y="4878403"/>
            <a:ext cx="371888" cy="310923"/>
          </a:xfrm>
          <a:prstGeom prst="rect">
            <a:avLst/>
          </a:prstGeom>
        </p:spPr>
      </p:pic>
      <p:sp>
        <p:nvSpPr>
          <p:cNvPr id="5" name="Rectangle: Rounded Corners 4">
            <a:extLst>
              <a:ext uri="{FF2B5EF4-FFF2-40B4-BE49-F238E27FC236}">
                <a16:creationId xmlns:a16="http://schemas.microsoft.com/office/drawing/2014/main" id="{63BDA1A5-9815-0B90-1FC7-1C26624AA8CD}"/>
              </a:ext>
            </a:extLst>
          </p:cNvPr>
          <p:cNvSpPr/>
          <p:nvPr/>
        </p:nvSpPr>
        <p:spPr>
          <a:xfrm>
            <a:off x="5561045" y="2220686"/>
            <a:ext cx="1455575" cy="317241"/>
          </a:xfrm>
          <a:prstGeom prst="roundRect">
            <a:avLst/>
          </a:prstGeom>
          <a:noFill/>
          <a:ln w="57150">
            <a:solidFill>
              <a:srgbClr val="FCD6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8610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7E29F-C246-6C58-FB6D-B49B8AC4BC65}"/>
              </a:ext>
            </a:extLst>
          </p:cNvPr>
          <p:cNvSpPr>
            <a:spLocks noGrp="1"/>
          </p:cNvSpPr>
          <p:nvPr>
            <p:ph type="title"/>
          </p:nvPr>
        </p:nvSpPr>
        <p:spPr>
          <a:xfrm>
            <a:off x="-1" y="0"/>
            <a:ext cx="2062065" cy="1138335"/>
          </a:xfrm>
        </p:spPr>
        <p:txBody>
          <a:bodyPr/>
          <a:lstStyle/>
          <a:p>
            <a:r>
              <a:rPr lang="en-US">
                <a:solidFill>
                  <a:schemeClr val="bg1"/>
                </a:solidFill>
              </a:rPr>
              <a:t>Method</a:t>
            </a:r>
          </a:p>
        </p:txBody>
      </p:sp>
      <p:pic>
        <p:nvPicPr>
          <p:cNvPr id="6" name="Content Placeholder 5">
            <a:extLst>
              <a:ext uri="{FF2B5EF4-FFF2-40B4-BE49-F238E27FC236}">
                <a16:creationId xmlns:a16="http://schemas.microsoft.com/office/drawing/2014/main" id="{E1915125-E42C-527C-F7A5-BCA7B32094C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911" t="4633" r="4357" b="3412"/>
          <a:stretch/>
        </p:blipFill>
        <p:spPr>
          <a:xfrm>
            <a:off x="2400693" y="569167"/>
            <a:ext cx="7390614" cy="6061436"/>
          </a:xfrm>
        </p:spPr>
      </p:pic>
      <p:sp>
        <p:nvSpPr>
          <p:cNvPr id="3" name="Rectangle: Rounded Corners 2">
            <a:extLst>
              <a:ext uri="{FF2B5EF4-FFF2-40B4-BE49-F238E27FC236}">
                <a16:creationId xmlns:a16="http://schemas.microsoft.com/office/drawing/2014/main" id="{E919CEC0-6B14-5646-4783-F075B5DEDE1D}"/>
              </a:ext>
            </a:extLst>
          </p:cNvPr>
          <p:cNvSpPr/>
          <p:nvPr/>
        </p:nvSpPr>
        <p:spPr>
          <a:xfrm>
            <a:off x="2603241" y="1497563"/>
            <a:ext cx="4963886" cy="429208"/>
          </a:xfrm>
          <a:prstGeom prst="roundRect">
            <a:avLst/>
          </a:prstGeom>
          <a:noFill/>
          <a:ln w="57150">
            <a:solidFill>
              <a:srgbClr val="FCD6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1F6FF501-CCDD-43AE-9D67-A23AA0561AA6}"/>
              </a:ext>
            </a:extLst>
          </p:cNvPr>
          <p:cNvSpPr/>
          <p:nvPr/>
        </p:nvSpPr>
        <p:spPr>
          <a:xfrm>
            <a:off x="2603241" y="2855167"/>
            <a:ext cx="998375" cy="429209"/>
          </a:xfrm>
          <a:prstGeom prst="roundRect">
            <a:avLst/>
          </a:prstGeom>
          <a:noFill/>
          <a:ln w="57150">
            <a:solidFill>
              <a:srgbClr val="FCD61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335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56BAA-A4B5-DDA8-A03E-56D709C88FB2}"/>
              </a:ext>
            </a:extLst>
          </p:cNvPr>
          <p:cNvSpPr>
            <a:spLocks noGrp="1"/>
          </p:cNvSpPr>
          <p:nvPr>
            <p:ph type="title"/>
          </p:nvPr>
        </p:nvSpPr>
        <p:spPr>
          <a:xfrm>
            <a:off x="704335" y="200368"/>
            <a:ext cx="10515600" cy="1165095"/>
          </a:xfrm>
        </p:spPr>
        <p:txBody>
          <a:bodyPr>
            <a:normAutofit/>
          </a:bodyPr>
          <a:lstStyle/>
          <a:p>
            <a:r>
              <a:rPr lang="en-US" sz="4000">
                <a:solidFill>
                  <a:schemeClr val="bg1"/>
                </a:solidFill>
              </a:rPr>
              <a:t>How Much of the Core is Fulfilled by Each Major?</a:t>
            </a:r>
          </a:p>
        </p:txBody>
      </p:sp>
      <p:sp>
        <p:nvSpPr>
          <p:cNvPr id="4" name="Content Placeholder 3">
            <a:extLst>
              <a:ext uri="{FF2B5EF4-FFF2-40B4-BE49-F238E27FC236}">
                <a16:creationId xmlns:a16="http://schemas.microsoft.com/office/drawing/2014/main" id="{DA06E67A-040F-702D-A5E5-6A0A0B311822}"/>
              </a:ext>
            </a:extLst>
          </p:cNvPr>
          <p:cNvSpPr>
            <a:spLocks noGrp="1"/>
          </p:cNvSpPr>
          <p:nvPr>
            <p:ph sz="half" idx="2"/>
          </p:nvPr>
        </p:nvSpPr>
        <p:spPr>
          <a:xfrm>
            <a:off x="570072" y="5847915"/>
            <a:ext cx="10774082" cy="1011798"/>
          </a:xfrm>
        </p:spPr>
        <p:txBody>
          <a:bodyPr vert="horz" lIns="91440" tIns="45720" rIns="91440" bIns="45720" rtlCol="0" anchor="t">
            <a:normAutofit fontScale="92500"/>
          </a:bodyPr>
          <a:lstStyle/>
          <a:p>
            <a:r>
              <a:rPr lang="en-US">
                <a:solidFill>
                  <a:schemeClr val="bg1"/>
                </a:solidFill>
              </a:rPr>
              <a:t>Business majors are almost all the same.</a:t>
            </a:r>
          </a:p>
          <a:p>
            <a:r>
              <a:rPr lang="en-US">
                <a:solidFill>
                  <a:schemeClr val="bg1"/>
                </a:solidFill>
              </a:rPr>
              <a:t>Natural science majors fulfill their 4 science requirements in their core.</a:t>
            </a:r>
          </a:p>
          <a:p>
            <a:endParaRPr lang="en-US">
              <a:solidFill>
                <a:schemeClr val="bg1"/>
              </a:solidFill>
            </a:endParaRPr>
          </a:p>
        </p:txBody>
      </p:sp>
      <p:pic>
        <p:nvPicPr>
          <p:cNvPr id="5" name="Picture 4">
            <a:extLst>
              <a:ext uri="{FF2B5EF4-FFF2-40B4-BE49-F238E27FC236}">
                <a16:creationId xmlns:a16="http://schemas.microsoft.com/office/drawing/2014/main" id="{18F8D244-69CF-4CDC-4042-624E3BEB0217}"/>
              </a:ext>
            </a:extLst>
          </p:cNvPr>
          <p:cNvPicPr>
            <a:picLocks noChangeAspect="1"/>
          </p:cNvPicPr>
          <p:nvPr/>
        </p:nvPicPr>
        <p:blipFill rotWithShape="1">
          <a:blip r:embed="rId3">
            <a:extLst>
              <a:ext uri="{28A0092B-C50C-407E-A947-70E740481C1C}">
                <a14:useLocalDpi xmlns:a14="http://schemas.microsoft.com/office/drawing/2010/main" val="0"/>
              </a:ext>
            </a:extLst>
          </a:blip>
          <a:srcRect t="249" b="728"/>
          <a:stretch/>
        </p:blipFill>
        <p:spPr>
          <a:xfrm>
            <a:off x="879223" y="1064200"/>
            <a:ext cx="10433554" cy="4729600"/>
          </a:xfrm>
          <a:prstGeom prst="rect">
            <a:avLst/>
          </a:prstGeom>
        </p:spPr>
      </p:pic>
    </p:spTree>
    <p:extLst>
      <p:ext uri="{BB962C8B-B14F-4D97-AF65-F5344CB8AC3E}">
        <p14:creationId xmlns:p14="http://schemas.microsoft.com/office/powerpoint/2010/main" val="4273636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B8DED-8424-C4BE-BFBA-3F6CE4137EE5}"/>
              </a:ext>
            </a:extLst>
          </p:cNvPr>
          <p:cNvSpPr>
            <a:spLocks noGrp="1"/>
          </p:cNvSpPr>
          <p:nvPr>
            <p:ph type="title"/>
          </p:nvPr>
        </p:nvSpPr>
        <p:spPr>
          <a:xfrm>
            <a:off x="301423" y="227696"/>
            <a:ext cx="11049000" cy="992335"/>
          </a:xfrm>
        </p:spPr>
        <p:txBody>
          <a:bodyPr>
            <a:normAutofit/>
          </a:bodyPr>
          <a:lstStyle/>
          <a:p>
            <a:r>
              <a:rPr lang="en-US">
                <a:solidFill>
                  <a:schemeClr val="bg1"/>
                </a:solidFill>
              </a:rPr>
              <a:t>Percent of Majors Fulfill Each Core Requirement</a:t>
            </a:r>
          </a:p>
        </p:txBody>
      </p:sp>
      <p:pic>
        <p:nvPicPr>
          <p:cNvPr id="5" name="Content Placeholder 4" descr="A graph with numbers and percentages&#10;&#10;Description automatically generated">
            <a:extLst>
              <a:ext uri="{FF2B5EF4-FFF2-40B4-BE49-F238E27FC236}">
                <a16:creationId xmlns:a16="http://schemas.microsoft.com/office/drawing/2014/main" id="{983463C6-CDB3-BC08-B09B-A690A066728C}"/>
              </a:ext>
            </a:extLst>
          </p:cNvPr>
          <p:cNvPicPr>
            <a:picLocks noGrp="1" noChangeAspect="1"/>
          </p:cNvPicPr>
          <p:nvPr>
            <p:ph sz="half" idx="1"/>
          </p:nvPr>
        </p:nvPicPr>
        <p:blipFill rotWithShape="1">
          <a:blip r:embed="rId2"/>
          <a:srcRect t="3670" r="-1259" b="306"/>
          <a:stretch/>
        </p:blipFill>
        <p:spPr>
          <a:xfrm>
            <a:off x="498049" y="1125584"/>
            <a:ext cx="11195901" cy="4882116"/>
          </a:xfrm>
        </p:spPr>
      </p:pic>
      <p:sp>
        <p:nvSpPr>
          <p:cNvPr id="4" name="Content Placeholder 3">
            <a:extLst>
              <a:ext uri="{FF2B5EF4-FFF2-40B4-BE49-F238E27FC236}">
                <a16:creationId xmlns:a16="http://schemas.microsoft.com/office/drawing/2014/main" id="{8EE1B7C5-8B39-0B51-2B2C-C17B3A20747D}"/>
              </a:ext>
            </a:extLst>
          </p:cNvPr>
          <p:cNvSpPr>
            <a:spLocks noGrp="1"/>
          </p:cNvSpPr>
          <p:nvPr>
            <p:ph sz="half" idx="2"/>
          </p:nvPr>
        </p:nvSpPr>
        <p:spPr>
          <a:xfrm>
            <a:off x="1175795" y="6117996"/>
            <a:ext cx="9300256" cy="512308"/>
          </a:xfrm>
        </p:spPr>
        <p:txBody>
          <a:bodyPr vert="horz" lIns="91440" tIns="45720" rIns="91440" bIns="45720" rtlCol="0" anchor="t">
            <a:normAutofit/>
          </a:bodyPr>
          <a:lstStyle/>
          <a:p>
            <a:r>
              <a:rPr lang="en-US">
                <a:solidFill>
                  <a:schemeClr val="bg1"/>
                </a:solidFill>
              </a:rPr>
              <a:t>There are more flags required within majors than electives</a:t>
            </a:r>
          </a:p>
        </p:txBody>
      </p:sp>
    </p:spTree>
    <p:extLst>
      <p:ext uri="{BB962C8B-B14F-4D97-AF65-F5344CB8AC3E}">
        <p14:creationId xmlns:p14="http://schemas.microsoft.com/office/powerpoint/2010/main" val="18042691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56BAA-A4B5-DDA8-A03E-56D709C88FB2}"/>
              </a:ext>
            </a:extLst>
          </p:cNvPr>
          <p:cNvSpPr>
            <a:spLocks noGrp="1"/>
          </p:cNvSpPr>
          <p:nvPr>
            <p:ph type="title"/>
          </p:nvPr>
        </p:nvSpPr>
        <p:spPr>
          <a:xfrm>
            <a:off x="838200" y="691"/>
            <a:ext cx="10515600" cy="884922"/>
          </a:xfrm>
        </p:spPr>
        <p:txBody>
          <a:bodyPr>
            <a:normAutofit/>
          </a:bodyPr>
          <a:lstStyle/>
          <a:p>
            <a:r>
              <a:rPr lang="en-US" sz="4000">
                <a:solidFill>
                  <a:schemeClr val="bg1"/>
                </a:solidFill>
              </a:rPr>
              <a:t>How Many Majors Fulfill Each Requirement?</a:t>
            </a:r>
          </a:p>
        </p:txBody>
      </p:sp>
      <p:pic>
        <p:nvPicPr>
          <p:cNvPr id="8" name="Content Placeholder 7" descr="A graph of different colored bars&#10;&#10;Description automatically generated">
            <a:extLst>
              <a:ext uri="{FF2B5EF4-FFF2-40B4-BE49-F238E27FC236}">
                <a16:creationId xmlns:a16="http://schemas.microsoft.com/office/drawing/2014/main" id="{0215C1ED-2F68-FA30-E1F4-55AE6DD11342}"/>
              </a:ext>
            </a:extLst>
          </p:cNvPr>
          <p:cNvPicPr>
            <a:picLocks noGrp="1" noChangeAspect="1"/>
          </p:cNvPicPr>
          <p:nvPr>
            <p:ph sz="half" idx="1"/>
          </p:nvPr>
        </p:nvPicPr>
        <p:blipFill>
          <a:blip r:embed="rId3"/>
          <a:stretch>
            <a:fillRect/>
          </a:stretch>
        </p:blipFill>
        <p:spPr>
          <a:xfrm>
            <a:off x="515464" y="885612"/>
            <a:ext cx="11161071" cy="5086775"/>
          </a:xfrm>
        </p:spPr>
      </p:pic>
      <p:sp>
        <p:nvSpPr>
          <p:cNvPr id="7" name="Content Placeholder 6">
            <a:extLst>
              <a:ext uri="{FF2B5EF4-FFF2-40B4-BE49-F238E27FC236}">
                <a16:creationId xmlns:a16="http://schemas.microsoft.com/office/drawing/2014/main" id="{DD719109-07EB-FA8A-5D6F-D762A9F9763A}"/>
              </a:ext>
            </a:extLst>
          </p:cNvPr>
          <p:cNvSpPr>
            <a:spLocks noGrp="1"/>
          </p:cNvSpPr>
          <p:nvPr>
            <p:ph sz="half" idx="2"/>
          </p:nvPr>
        </p:nvSpPr>
        <p:spPr>
          <a:xfrm>
            <a:off x="529574" y="6087444"/>
            <a:ext cx="10691704" cy="766305"/>
          </a:xfrm>
        </p:spPr>
        <p:txBody>
          <a:bodyPr vert="horz" lIns="91440" tIns="45720" rIns="91440" bIns="45720" rtlCol="0" anchor="t">
            <a:normAutofit fontScale="85000" lnSpcReduction="20000"/>
          </a:bodyPr>
          <a:lstStyle/>
          <a:p>
            <a:r>
              <a:rPr lang="en-US">
                <a:solidFill>
                  <a:schemeClr val="bg1"/>
                </a:solidFill>
              </a:rPr>
              <a:t>Most majors fulfill the Writing Flag. </a:t>
            </a:r>
          </a:p>
          <a:p>
            <a:r>
              <a:rPr lang="en-US">
                <a:solidFill>
                  <a:schemeClr val="bg1"/>
                </a:solidFill>
              </a:rPr>
              <a:t>No majors fulfill the language requirement.</a:t>
            </a:r>
          </a:p>
          <a:p>
            <a:endParaRPr lang="en-US">
              <a:solidFill>
                <a:schemeClr val="bg1"/>
              </a:solidFill>
            </a:endParaRPr>
          </a:p>
        </p:txBody>
      </p:sp>
    </p:spTree>
    <p:extLst>
      <p:ext uri="{BB962C8B-B14F-4D97-AF65-F5344CB8AC3E}">
        <p14:creationId xmlns:p14="http://schemas.microsoft.com/office/powerpoint/2010/main" val="17838213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rgbClr val="D7D3CC"/>
            </a:gs>
            <a:gs pos="95000">
              <a:srgbClr val="0C2340"/>
            </a:gs>
            <a:gs pos="5000">
              <a:srgbClr val="0C2340"/>
            </a:gs>
            <a:gs pos="100000">
              <a:srgbClr val="D7D3CC"/>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CE3DC-E885-DA0C-1DC9-9F52431F2E04}"/>
              </a:ext>
            </a:extLst>
          </p:cNvPr>
          <p:cNvSpPr>
            <a:spLocks noGrp="1"/>
          </p:cNvSpPr>
          <p:nvPr>
            <p:ph type="title"/>
          </p:nvPr>
        </p:nvSpPr>
        <p:spPr/>
        <p:txBody>
          <a:bodyPr/>
          <a:lstStyle/>
          <a:p>
            <a:r>
              <a:rPr lang="en-US" b="1">
                <a:solidFill>
                  <a:schemeClr val="bg1"/>
                </a:solidFill>
              </a:rPr>
              <a:t>Timing</a:t>
            </a:r>
          </a:p>
        </p:txBody>
      </p:sp>
      <p:sp>
        <p:nvSpPr>
          <p:cNvPr id="3" name="Content Placeholder 2">
            <a:extLst>
              <a:ext uri="{FF2B5EF4-FFF2-40B4-BE49-F238E27FC236}">
                <a16:creationId xmlns:a16="http://schemas.microsoft.com/office/drawing/2014/main" id="{3BAD21FB-D542-258B-2C6C-5EE000B6656D}"/>
              </a:ext>
            </a:extLst>
          </p:cNvPr>
          <p:cNvSpPr>
            <a:spLocks noGrp="1"/>
          </p:cNvSpPr>
          <p:nvPr>
            <p:ph idx="1"/>
          </p:nvPr>
        </p:nvSpPr>
        <p:spPr>
          <a:xfrm>
            <a:off x="838200" y="1870780"/>
            <a:ext cx="10515600" cy="4351338"/>
          </a:xfrm>
        </p:spPr>
        <p:txBody>
          <a:bodyPr/>
          <a:lstStyle/>
          <a:p>
            <a:endParaRPr lang="en-US">
              <a:solidFill>
                <a:schemeClr val="bg1"/>
              </a:solidFill>
            </a:endParaRPr>
          </a:p>
          <a:p>
            <a:r>
              <a:rPr lang="en-US">
                <a:solidFill>
                  <a:schemeClr val="bg1"/>
                </a:solidFill>
              </a:rPr>
              <a:t>When do students take their core classes?</a:t>
            </a:r>
          </a:p>
          <a:p>
            <a:endParaRPr lang="en-US">
              <a:solidFill>
                <a:schemeClr val="bg1"/>
              </a:solidFill>
            </a:endParaRPr>
          </a:p>
          <a:p>
            <a:r>
              <a:rPr lang="en-US">
                <a:solidFill>
                  <a:schemeClr val="bg1"/>
                </a:solidFill>
              </a:rPr>
              <a:t>How does the timing differ between groups of similar majors?</a:t>
            </a:r>
          </a:p>
          <a:p>
            <a:endParaRPr lang="en-US">
              <a:solidFill>
                <a:schemeClr val="bg1"/>
              </a:solidFill>
            </a:endParaRPr>
          </a:p>
          <a:p>
            <a:r>
              <a:rPr lang="en-US">
                <a:solidFill>
                  <a:schemeClr val="bg1"/>
                </a:solidFill>
              </a:rPr>
              <a:t>What classes are taken during the summer?</a:t>
            </a:r>
          </a:p>
        </p:txBody>
      </p:sp>
      <p:pic>
        <p:nvPicPr>
          <p:cNvPr id="4" name="Picture 3">
            <a:extLst>
              <a:ext uri="{FF2B5EF4-FFF2-40B4-BE49-F238E27FC236}">
                <a16:creationId xmlns:a16="http://schemas.microsoft.com/office/drawing/2014/main" id="{68503AFD-D084-D31B-E6A6-4710EA707D12}"/>
              </a:ext>
            </a:extLst>
          </p:cNvPr>
          <p:cNvPicPr>
            <a:picLocks noChangeAspect="1"/>
          </p:cNvPicPr>
          <p:nvPr/>
        </p:nvPicPr>
        <p:blipFill>
          <a:blip r:embed="rId2"/>
          <a:stretch>
            <a:fillRect/>
          </a:stretch>
        </p:blipFill>
        <p:spPr>
          <a:xfrm>
            <a:off x="838200" y="1471312"/>
            <a:ext cx="10150720" cy="18290"/>
          </a:xfrm>
          <a:prstGeom prst="rect">
            <a:avLst/>
          </a:prstGeom>
        </p:spPr>
      </p:pic>
    </p:spTree>
    <p:extLst>
      <p:ext uri="{BB962C8B-B14F-4D97-AF65-F5344CB8AC3E}">
        <p14:creationId xmlns:p14="http://schemas.microsoft.com/office/powerpoint/2010/main" val="1626922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97583-63DB-5A08-0C50-FC4FEEA171F8}"/>
              </a:ext>
            </a:extLst>
          </p:cNvPr>
          <p:cNvSpPr>
            <a:spLocks noGrp="1"/>
          </p:cNvSpPr>
          <p:nvPr>
            <p:ph type="title"/>
          </p:nvPr>
        </p:nvSpPr>
        <p:spPr/>
        <p:txBody>
          <a:bodyPr/>
          <a:lstStyle/>
          <a:p>
            <a:r>
              <a:rPr lang="en-US">
                <a:solidFill>
                  <a:srgbClr val="FCD612"/>
                </a:solidFill>
              </a:rPr>
              <a:t>Conclusions</a:t>
            </a:r>
          </a:p>
        </p:txBody>
      </p:sp>
      <p:sp>
        <p:nvSpPr>
          <p:cNvPr id="3" name="Content Placeholder 2">
            <a:extLst>
              <a:ext uri="{FF2B5EF4-FFF2-40B4-BE49-F238E27FC236}">
                <a16:creationId xmlns:a16="http://schemas.microsoft.com/office/drawing/2014/main" id="{1F74DC38-8EC8-654D-42E6-59C6D6906132}"/>
              </a:ext>
            </a:extLst>
          </p:cNvPr>
          <p:cNvSpPr>
            <a:spLocks noGrp="1"/>
          </p:cNvSpPr>
          <p:nvPr>
            <p:ph sz="half" idx="1"/>
          </p:nvPr>
        </p:nvSpPr>
        <p:spPr>
          <a:xfrm>
            <a:off x="838200" y="1825625"/>
            <a:ext cx="10419645" cy="4351338"/>
          </a:xfrm>
        </p:spPr>
        <p:txBody>
          <a:bodyPr vert="horz" lIns="91440" tIns="45720" rIns="91440" bIns="45720" rtlCol="0" anchor="t">
            <a:normAutofit fontScale="92500"/>
          </a:bodyPr>
          <a:lstStyle/>
          <a:p>
            <a:r>
              <a:rPr lang="en-US">
                <a:solidFill>
                  <a:srgbClr val="D7D3CC"/>
                </a:solidFill>
                <a:latin typeface="Arial"/>
                <a:cs typeface="Arial"/>
              </a:rPr>
              <a:t>Little variation in the way Business students experience the Core</a:t>
            </a:r>
          </a:p>
          <a:p>
            <a:r>
              <a:rPr lang="en-US">
                <a:solidFill>
                  <a:srgbClr val="D7D3CC"/>
                </a:solidFill>
                <a:latin typeface="Arial"/>
                <a:cs typeface="Arial"/>
              </a:rPr>
              <a:t>Overall, 3.37 GPA (7.6% DFW) in Xavier's Core Curriculum</a:t>
            </a:r>
          </a:p>
          <a:p>
            <a:r>
              <a:rPr lang="en-US">
                <a:solidFill>
                  <a:srgbClr val="D7D3CC"/>
                </a:solidFill>
              </a:rPr>
              <a:t>Xavier students take an average of 2.34 courses to fulfill Second Language requirement</a:t>
            </a:r>
          </a:p>
          <a:p>
            <a:r>
              <a:rPr lang="en-US">
                <a:solidFill>
                  <a:srgbClr val="D7D3CC"/>
                </a:solidFill>
              </a:rPr>
              <a:t>Large overlap of Nursing, Education majors and the Core</a:t>
            </a:r>
          </a:p>
          <a:p>
            <a:r>
              <a:rPr lang="en-US">
                <a:solidFill>
                  <a:srgbClr val="D7D3CC"/>
                </a:solidFill>
              </a:rPr>
              <a:t>Smaller overlap between Humanities, Social Sciences majors</a:t>
            </a:r>
          </a:p>
          <a:p>
            <a:r>
              <a:rPr lang="en-US">
                <a:solidFill>
                  <a:srgbClr val="D7D3CC"/>
                </a:solidFill>
              </a:rPr>
              <a:t>Changing majors has little impact on the core</a:t>
            </a:r>
          </a:p>
          <a:p>
            <a:endParaRPr lang="en-US">
              <a:solidFill>
                <a:srgbClr val="D7D3CC"/>
              </a:solidFill>
            </a:endParaRPr>
          </a:p>
          <a:p>
            <a:r>
              <a:rPr lang="en-US">
                <a:solidFill>
                  <a:srgbClr val="FCD612"/>
                </a:solidFill>
              </a:rPr>
              <a:t>HIRE US TO EXPLORE MORE!!! </a:t>
            </a:r>
          </a:p>
          <a:p>
            <a:endParaRPr lang="en-US"/>
          </a:p>
        </p:txBody>
      </p:sp>
      <p:cxnSp>
        <p:nvCxnSpPr>
          <p:cNvPr id="6" name="Straight Connector 5">
            <a:extLst>
              <a:ext uri="{FF2B5EF4-FFF2-40B4-BE49-F238E27FC236}">
                <a16:creationId xmlns:a16="http://schemas.microsoft.com/office/drawing/2014/main" id="{45F50D3F-E7E5-F418-B34B-16BFC8410D90}"/>
              </a:ext>
            </a:extLst>
          </p:cNvPr>
          <p:cNvCxnSpPr>
            <a:cxnSpLocks/>
          </p:cNvCxnSpPr>
          <p:nvPr/>
        </p:nvCxnSpPr>
        <p:spPr>
          <a:xfrm>
            <a:off x="933254" y="1564849"/>
            <a:ext cx="10420546" cy="0"/>
          </a:xfrm>
          <a:prstGeom prst="line">
            <a:avLst/>
          </a:prstGeom>
          <a:ln>
            <a:solidFill>
              <a:srgbClr val="1A1A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239574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CB55B-6377-5990-E3D7-AB4705E6B9A9}"/>
              </a:ext>
            </a:extLst>
          </p:cNvPr>
          <p:cNvSpPr>
            <a:spLocks noGrp="1"/>
          </p:cNvSpPr>
          <p:nvPr>
            <p:ph type="title"/>
          </p:nvPr>
        </p:nvSpPr>
        <p:spPr>
          <a:xfrm>
            <a:off x="838200" y="365126"/>
            <a:ext cx="10515600" cy="652970"/>
          </a:xfrm>
        </p:spPr>
        <p:txBody>
          <a:bodyPr>
            <a:normAutofit fontScale="90000"/>
          </a:bodyPr>
          <a:lstStyle/>
          <a:p>
            <a:r>
              <a:rPr lang="en-US"/>
              <a:t>When do students take their core classes?</a:t>
            </a:r>
          </a:p>
        </p:txBody>
      </p:sp>
      <p:pic>
        <p:nvPicPr>
          <p:cNvPr id="7" name="Content Placeholder 6" descr="A graph of a number of classes&#10;&#10;Description automatically generated">
            <a:extLst>
              <a:ext uri="{FF2B5EF4-FFF2-40B4-BE49-F238E27FC236}">
                <a16:creationId xmlns:a16="http://schemas.microsoft.com/office/drawing/2014/main" id="{E85F517A-CCCC-AA6E-8548-0AC43A7F1527}"/>
              </a:ext>
            </a:extLst>
          </p:cNvPr>
          <p:cNvPicPr>
            <a:picLocks noGrp="1" noChangeAspect="1"/>
          </p:cNvPicPr>
          <p:nvPr>
            <p:ph sz="half" idx="2"/>
          </p:nvPr>
        </p:nvPicPr>
        <p:blipFill>
          <a:blip r:embed="rId4"/>
          <a:stretch>
            <a:fillRect/>
          </a:stretch>
        </p:blipFill>
        <p:spPr>
          <a:xfrm flipH="1">
            <a:off x="12711112" y="3993152"/>
            <a:ext cx="45243" cy="40096"/>
          </a:xfrm>
        </p:spPr>
      </p:pic>
      <p:pic>
        <p:nvPicPr>
          <p:cNvPr id="8" name="Content Placeholder 7">
            <a:extLst>
              <a:ext uri="{FF2B5EF4-FFF2-40B4-BE49-F238E27FC236}">
                <a16:creationId xmlns:a16="http://schemas.microsoft.com/office/drawing/2014/main" id="{356EC442-762D-BD71-E626-C660C45CE2E8}"/>
              </a:ext>
            </a:extLst>
          </p:cNvPr>
          <p:cNvPicPr>
            <a:picLocks noGrp="1" noChangeAspect="1"/>
          </p:cNvPicPr>
          <p:nvPr>
            <p:ph sz="half" idx="1"/>
          </p:nvPr>
        </p:nvPicPr>
        <p:blipFill>
          <a:blip r:embed="rId5"/>
          <a:stretch>
            <a:fillRect/>
          </a:stretch>
        </p:blipFill>
        <p:spPr>
          <a:xfrm>
            <a:off x="634297" y="1018096"/>
            <a:ext cx="6579718" cy="5836852"/>
          </a:xfrm>
        </p:spPr>
      </p:pic>
      <p:sp>
        <p:nvSpPr>
          <p:cNvPr id="3" name="TextBox 2">
            <a:extLst>
              <a:ext uri="{FF2B5EF4-FFF2-40B4-BE49-F238E27FC236}">
                <a16:creationId xmlns:a16="http://schemas.microsoft.com/office/drawing/2014/main" id="{DDEFEC99-E372-2E47-BB1B-4E74F3DA62AF}"/>
              </a:ext>
            </a:extLst>
          </p:cNvPr>
          <p:cNvSpPr txBox="1"/>
          <p:nvPr/>
        </p:nvSpPr>
        <p:spPr>
          <a:xfrm>
            <a:off x="8274903" y="2228654"/>
            <a:ext cx="3515441"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Plot for New Freshmen (NF)</a:t>
            </a:r>
          </a:p>
          <a:p>
            <a:pPr marL="285750" indent="-285750">
              <a:buFont typeface="Arial"/>
              <a:buChar char="•"/>
            </a:pPr>
            <a:endParaRPr lang="en-US" sz="2400"/>
          </a:p>
          <a:p>
            <a:pPr marL="285750" indent="-285750">
              <a:buFont typeface="Arial"/>
              <a:buChar char="•"/>
            </a:pPr>
            <a:r>
              <a:rPr lang="en-US" sz="2400"/>
              <a:t>9+ all semesters after 4 years at Xavier</a:t>
            </a:r>
          </a:p>
          <a:p>
            <a:pPr marL="285750" indent="-285750">
              <a:buFont typeface="Arial"/>
              <a:buChar char="•"/>
            </a:pPr>
            <a:endParaRPr lang="en-US" sz="2400"/>
          </a:p>
          <a:p>
            <a:pPr marL="285750" indent="-285750">
              <a:buFont typeface="Arial"/>
              <a:buChar char="•"/>
            </a:pPr>
            <a:r>
              <a:rPr lang="en-US" sz="2400"/>
              <a:t>Steady decline in enrollments</a:t>
            </a:r>
          </a:p>
          <a:p>
            <a:endParaRPr lang="en-US" sz="2400"/>
          </a:p>
        </p:txBody>
      </p:sp>
    </p:spTree>
    <p:extLst>
      <p:ext uri="{BB962C8B-B14F-4D97-AF65-F5344CB8AC3E}">
        <p14:creationId xmlns:p14="http://schemas.microsoft.com/office/powerpoint/2010/main" val="651282990"/>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CB55B-6377-5990-E3D7-AB4705E6B9A9}"/>
              </a:ext>
            </a:extLst>
          </p:cNvPr>
          <p:cNvSpPr>
            <a:spLocks noGrp="1"/>
          </p:cNvSpPr>
          <p:nvPr>
            <p:ph type="title"/>
          </p:nvPr>
        </p:nvSpPr>
        <p:spPr>
          <a:xfrm>
            <a:off x="838200" y="365125"/>
            <a:ext cx="10515600" cy="671823"/>
          </a:xfrm>
        </p:spPr>
        <p:txBody>
          <a:bodyPr>
            <a:normAutofit fontScale="90000"/>
          </a:bodyPr>
          <a:lstStyle/>
          <a:p>
            <a:r>
              <a:rPr lang="en-US"/>
              <a:t>When do students take their core classes?</a:t>
            </a:r>
          </a:p>
        </p:txBody>
      </p:sp>
      <p:pic>
        <p:nvPicPr>
          <p:cNvPr id="7" name="Content Placeholder 6" descr="A graph of a number of classes&#10;&#10;Description automatically generated">
            <a:extLst>
              <a:ext uri="{FF2B5EF4-FFF2-40B4-BE49-F238E27FC236}">
                <a16:creationId xmlns:a16="http://schemas.microsoft.com/office/drawing/2014/main" id="{E85F517A-CCCC-AA6E-8548-0AC43A7F1527}"/>
              </a:ext>
            </a:extLst>
          </p:cNvPr>
          <p:cNvPicPr>
            <a:picLocks noGrp="1" noChangeAspect="1"/>
          </p:cNvPicPr>
          <p:nvPr>
            <p:ph sz="half" idx="2"/>
          </p:nvPr>
        </p:nvPicPr>
        <p:blipFill>
          <a:blip r:embed="rId3"/>
          <a:stretch>
            <a:fillRect/>
          </a:stretch>
        </p:blipFill>
        <p:spPr>
          <a:xfrm flipH="1">
            <a:off x="12711112" y="3993152"/>
            <a:ext cx="45243" cy="40096"/>
          </a:xfrm>
        </p:spPr>
      </p:pic>
      <p:pic>
        <p:nvPicPr>
          <p:cNvPr id="8" name="Content Placeholder 7">
            <a:extLst>
              <a:ext uri="{FF2B5EF4-FFF2-40B4-BE49-F238E27FC236}">
                <a16:creationId xmlns:a16="http://schemas.microsoft.com/office/drawing/2014/main" id="{356EC442-762D-BD71-E626-C660C45CE2E8}"/>
              </a:ext>
            </a:extLst>
          </p:cNvPr>
          <p:cNvPicPr>
            <a:picLocks noGrp="1" noChangeAspect="1"/>
          </p:cNvPicPr>
          <p:nvPr>
            <p:ph sz="half" idx="1"/>
          </p:nvPr>
        </p:nvPicPr>
        <p:blipFill>
          <a:blip r:embed="rId4"/>
          <a:stretch>
            <a:fillRect/>
          </a:stretch>
        </p:blipFill>
        <p:spPr>
          <a:xfrm>
            <a:off x="606489" y="1036948"/>
            <a:ext cx="6568254" cy="5821052"/>
          </a:xfrm>
        </p:spPr>
      </p:pic>
      <p:sp>
        <p:nvSpPr>
          <p:cNvPr id="3" name="TextBox 2">
            <a:extLst>
              <a:ext uri="{FF2B5EF4-FFF2-40B4-BE49-F238E27FC236}">
                <a16:creationId xmlns:a16="http://schemas.microsoft.com/office/drawing/2014/main" id="{DDEFEC99-E372-2E47-BB1B-4E74F3DA62AF}"/>
              </a:ext>
            </a:extLst>
          </p:cNvPr>
          <p:cNvSpPr txBox="1"/>
          <p:nvPr/>
        </p:nvSpPr>
        <p:spPr>
          <a:xfrm>
            <a:off x="8252325" y="2053676"/>
            <a:ext cx="3515441"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Plot for New Transfers (NT)</a:t>
            </a:r>
          </a:p>
          <a:p>
            <a:pPr marL="285750" indent="-285750">
              <a:buFont typeface="Arial"/>
              <a:buChar char="•"/>
            </a:pPr>
            <a:endParaRPr lang="en-US" sz="2400"/>
          </a:p>
          <a:p>
            <a:pPr marL="285750" indent="-285750">
              <a:buFont typeface="Arial"/>
              <a:buChar char="•"/>
            </a:pPr>
            <a:r>
              <a:rPr lang="en-US" sz="2400"/>
              <a:t>Still a decline, more dramatic</a:t>
            </a:r>
          </a:p>
          <a:p>
            <a:pPr marL="285750" indent="-285750">
              <a:buFont typeface="Arial"/>
              <a:buChar char="•"/>
            </a:pPr>
            <a:endParaRPr lang="en-US" sz="2400"/>
          </a:p>
          <a:p>
            <a:pPr marL="285750" indent="-285750">
              <a:buFont typeface="Arial"/>
              <a:buChar char="•"/>
            </a:pPr>
            <a:r>
              <a:rPr lang="en-US" sz="2400"/>
              <a:t>Larger percentage of core enrollments in Summer</a:t>
            </a:r>
          </a:p>
          <a:p>
            <a:endParaRPr lang="en-US" sz="2400"/>
          </a:p>
        </p:txBody>
      </p:sp>
    </p:spTree>
    <p:extLst>
      <p:ext uri="{BB962C8B-B14F-4D97-AF65-F5344CB8AC3E}">
        <p14:creationId xmlns:p14="http://schemas.microsoft.com/office/powerpoint/2010/main" val="14145146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rgbClr val="D7D3CC"/>
            </a:gs>
            <a:gs pos="95000">
              <a:srgbClr val="0C2340"/>
            </a:gs>
            <a:gs pos="5000">
              <a:srgbClr val="0C2340"/>
            </a:gs>
            <a:gs pos="100000">
              <a:srgbClr val="D7D3CC"/>
            </a:gs>
          </a:gsLst>
          <a:lin ang="0" scaled="1"/>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30269-31A4-891D-D4B7-C075E8C74612}"/>
              </a:ext>
            </a:extLst>
          </p:cNvPr>
          <p:cNvSpPr>
            <a:spLocks noGrp="1"/>
          </p:cNvSpPr>
          <p:nvPr>
            <p:ph type="title"/>
          </p:nvPr>
        </p:nvSpPr>
        <p:spPr/>
        <p:txBody>
          <a:bodyPr/>
          <a:lstStyle/>
          <a:p>
            <a:r>
              <a:rPr lang="en-US">
                <a:solidFill>
                  <a:srgbClr val="D7D3CC"/>
                </a:solidFill>
              </a:rPr>
              <a:t>Timing of </a:t>
            </a:r>
            <a:r>
              <a:rPr lang="en-US">
                <a:solidFill>
                  <a:srgbClr val="FCD612"/>
                </a:solidFill>
              </a:rPr>
              <a:t>Individual</a:t>
            </a:r>
            <a:r>
              <a:rPr lang="en-US">
                <a:solidFill>
                  <a:srgbClr val="D7D3CC"/>
                </a:solidFill>
              </a:rPr>
              <a:t> Core Requirements</a:t>
            </a:r>
          </a:p>
        </p:txBody>
      </p:sp>
      <p:sp>
        <p:nvSpPr>
          <p:cNvPr id="3" name="Content Placeholder 2">
            <a:extLst>
              <a:ext uri="{FF2B5EF4-FFF2-40B4-BE49-F238E27FC236}">
                <a16:creationId xmlns:a16="http://schemas.microsoft.com/office/drawing/2014/main" id="{44852A7B-C560-9C39-1AAC-37F918349966}"/>
              </a:ext>
            </a:extLst>
          </p:cNvPr>
          <p:cNvSpPr>
            <a:spLocks noGrp="1"/>
          </p:cNvSpPr>
          <p:nvPr>
            <p:ph sz="half" idx="1"/>
          </p:nvPr>
        </p:nvSpPr>
        <p:spPr>
          <a:xfrm>
            <a:off x="838200" y="1825625"/>
            <a:ext cx="10509031" cy="4351338"/>
          </a:xfrm>
        </p:spPr>
        <p:txBody>
          <a:bodyPr vert="horz" lIns="91440" tIns="45720" rIns="91440" bIns="45720" rtlCol="0" anchor="t">
            <a:normAutofit/>
          </a:bodyPr>
          <a:lstStyle/>
          <a:p>
            <a:endParaRPr lang="en-US">
              <a:solidFill>
                <a:srgbClr val="D7D3CC"/>
              </a:solidFill>
            </a:endParaRPr>
          </a:p>
          <a:p>
            <a:r>
              <a:rPr lang="en-US">
                <a:solidFill>
                  <a:srgbClr val="D7D3CC"/>
                </a:solidFill>
              </a:rPr>
              <a:t>We chose to make </a:t>
            </a:r>
            <a:r>
              <a:rPr lang="en-US">
                <a:solidFill>
                  <a:srgbClr val="FCD612"/>
                </a:solidFill>
              </a:rPr>
              <a:t>boxplots</a:t>
            </a:r>
            <a:r>
              <a:rPr lang="en-US">
                <a:solidFill>
                  <a:srgbClr val="D7D3CC"/>
                </a:solidFill>
              </a:rPr>
              <a:t> instead of </a:t>
            </a:r>
            <a:r>
              <a:rPr lang="en-US" err="1">
                <a:solidFill>
                  <a:srgbClr val="D7D3CC"/>
                </a:solidFill>
              </a:rPr>
              <a:t>barplots</a:t>
            </a:r>
            <a:endParaRPr lang="en-US">
              <a:solidFill>
                <a:srgbClr val="D7D3CC"/>
              </a:solidFill>
            </a:endParaRPr>
          </a:p>
          <a:p>
            <a:pPr lvl="1"/>
            <a:r>
              <a:rPr lang="en-US" err="1">
                <a:solidFill>
                  <a:srgbClr val="D7D3CC"/>
                </a:solidFill>
              </a:rPr>
              <a:t>Barplots</a:t>
            </a:r>
            <a:r>
              <a:rPr lang="en-US">
                <a:solidFill>
                  <a:srgbClr val="D7D3CC"/>
                </a:solidFill>
              </a:rPr>
              <a:t> would be too cluttered</a:t>
            </a:r>
          </a:p>
          <a:p>
            <a:pPr lvl="1"/>
            <a:r>
              <a:rPr lang="en-US">
                <a:solidFill>
                  <a:srgbClr val="D7D3CC"/>
                </a:solidFill>
              </a:rPr>
              <a:t>Boxplots allow for easier comparison</a:t>
            </a:r>
          </a:p>
          <a:p>
            <a:endParaRPr lang="en-US">
              <a:solidFill>
                <a:srgbClr val="D7D3CC"/>
              </a:solidFill>
            </a:endParaRPr>
          </a:p>
          <a:p>
            <a:r>
              <a:rPr lang="en-US">
                <a:solidFill>
                  <a:srgbClr val="D7D3CC"/>
                </a:solidFill>
              </a:rPr>
              <a:t>The </a:t>
            </a:r>
            <a:r>
              <a:rPr lang="en-US">
                <a:solidFill>
                  <a:srgbClr val="FCD612"/>
                </a:solidFill>
              </a:rPr>
              <a:t>summer</a:t>
            </a:r>
            <a:r>
              <a:rPr lang="en-US">
                <a:solidFill>
                  <a:srgbClr val="D7D3CC"/>
                </a:solidFill>
              </a:rPr>
              <a:t> data was taken out</a:t>
            </a:r>
          </a:p>
          <a:p>
            <a:pPr lvl="1"/>
            <a:r>
              <a:rPr lang="en-US">
                <a:solidFill>
                  <a:srgbClr val="D7D3CC"/>
                </a:solidFill>
              </a:rPr>
              <a:t>Difficult to determine a semester value for summer data</a:t>
            </a:r>
            <a:endParaRPr lang="en-US"/>
          </a:p>
          <a:p>
            <a:pPr lvl="1"/>
            <a:r>
              <a:rPr lang="en-US">
                <a:solidFill>
                  <a:srgbClr val="D7D3CC"/>
                </a:solidFill>
              </a:rPr>
              <a:t>Summer courses are unique</a:t>
            </a:r>
          </a:p>
          <a:p>
            <a:pPr lvl="1"/>
            <a:r>
              <a:rPr lang="en-US">
                <a:solidFill>
                  <a:srgbClr val="D7D3CC"/>
                </a:solidFill>
              </a:rPr>
              <a:t>Summer courses addressed later</a:t>
            </a:r>
          </a:p>
          <a:p>
            <a:pPr lvl="1"/>
            <a:endParaRPr lang="en-US">
              <a:solidFill>
                <a:srgbClr val="D7D3CC"/>
              </a:solidFill>
            </a:endParaRPr>
          </a:p>
        </p:txBody>
      </p:sp>
      <p:cxnSp>
        <p:nvCxnSpPr>
          <p:cNvPr id="7" name="Straight Connector 6">
            <a:extLst>
              <a:ext uri="{FF2B5EF4-FFF2-40B4-BE49-F238E27FC236}">
                <a16:creationId xmlns:a16="http://schemas.microsoft.com/office/drawing/2014/main" id="{03F6CEBC-BE58-7560-9166-D74F40942973}"/>
              </a:ext>
            </a:extLst>
          </p:cNvPr>
          <p:cNvCxnSpPr>
            <a:cxnSpLocks/>
          </p:cNvCxnSpPr>
          <p:nvPr/>
        </p:nvCxnSpPr>
        <p:spPr>
          <a:xfrm>
            <a:off x="838200" y="1469571"/>
            <a:ext cx="10189029" cy="0"/>
          </a:xfrm>
          <a:prstGeom prst="line">
            <a:avLst/>
          </a:prstGeom>
          <a:ln>
            <a:solidFill>
              <a:srgbClr val="1A1AFF"/>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44092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A8E76-0C15-7286-49BD-A9A8187EBC52}"/>
              </a:ext>
            </a:extLst>
          </p:cNvPr>
          <p:cNvSpPr>
            <a:spLocks noGrp="1"/>
          </p:cNvSpPr>
          <p:nvPr>
            <p:ph type="title"/>
          </p:nvPr>
        </p:nvSpPr>
        <p:spPr/>
        <p:txBody>
          <a:bodyPr/>
          <a:lstStyle/>
          <a:p>
            <a:r>
              <a:rPr lang="en-US"/>
              <a:t>Timing of Enrollment in Core Courses for NF</a:t>
            </a:r>
          </a:p>
        </p:txBody>
      </p:sp>
      <p:pic>
        <p:nvPicPr>
          <p:cNvPr id="6" name="Content Placeholder 5">
            <a:extLst>
              <a:ext uri="{FF2B5EF4-FFF2-40B4-BE49-F238E27FC236}">
                <a16:creationId xmlns:a16="http://schemas.microsoft.com/office/drawing/2014/main" id="{092413A6-A809-8C09-C6EE-14E6400DF6B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rcRect/>
          <a:stretch/>
        </p:blipFill>
        <p:spPr>
          <a:xfrm>
            <a:off x="2823" y="1715264"/>
            <a:ext cx="8058653" cy="5013442"/>
          </a:xfrm>
        </p:spPr>
      </p:pic>
      <p:sp>
        <p:nvSpPr>
          <p:cNvPr id="4" name="Content Placeholder 3">
            <a:extLst>
              <a:ext uri="{FF2B5EF4-FFF2-40B4-BE49-F238E27FC236}">
                <a16:creationId xmlns:a16="http://schemas.microsoft.com/office/drawing/2014/main" id="{D8B6D917-4CE8-72A7-E90E-1247910D07EE}"/>
              </a:ext>
            </a:extLst>
          </p:cNvPr>
          <p:cNvSpPr>
            <a:spLocks noGrp="1"/>
          </p:cNvSpPr>
          <p:nvPr>
            <p:ph sz="half" idx="2"/>
          </p:nvPr>
        </p:nvSpPr>
        <p:spPr>
          <a:xfrm>
            <a:off x="8173039" y="1784409"/>
            <a:ext cx="3180760" cy="4392554"/>
          </a:xfrm>
        </p:spPr>
        <p:txBody>
          <a:bodyPr/>
          <a:lstStyle/>
          <a:p>
            <a:r>
              <a:rPr lang="en-US"/>
              <a:t>Little variation in CORE 100, THEO 111, and English</a:t>
            </a:r>
          </a:p>
          <a:p>
            <a:endParaRPr lang="en-US"/>
          </a:p>
          <a:p>
            <a:r>
              <a:rPr lang="en-US"/>
              <a:t>Most students complete a majority of their courses before Senior year</a:t>
            </a:r>
          </a:p>
        </p:txBody>
      </p:sp>
    </p:spTree>
    <p:extLst>
      <p:ext uri="{BB962C8B-B14F-4D97-AF65-F5344CB8AC3E}">
        <p14:creationId xmlns:p14="http://schemas.microsoft.com/office/powerpoint/2010/main" val="28998558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C23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10227-6CB3-8929-E400-0646E2A346B2}"/>
              </a:ext>
            </a:extLst>
          </p:cNvPr>
          <p:cNvSpPr>
            <a:spLocks noGrp="1"/>
          </p:cNvSpPr>
          <p:nvPr>
            <p:ph type="title"/>
          </p:nvPr>
        </p:nvSpPr>
        <p:spPr>
          <a:xfrm>
            <a:off x="834572" y="370273"/>
            <a:ext cx="10515600" cy="476394"/>
          </a:xfrm>
        </p:spPr>
        <p:txBody>
          <a:bodyPr>
            <a:normAutofit fontScale="90000"/>
          </a:bodyPr>
          <a:lstStyle/>
          <a:p>
            <a:pPr algn="ctr"/>
            <a:r>
              <a:rPr lang="en-US" sz="4000">
                <a:solidFill>
                  <a:schemeClr val="bg1"/>
                </a:solidFill>
                <a:ea typeface="+mj-lt"/>
                <a:cs typeface="+mj-lt"/>
              </a:rPr>
              <a:t>How does timing differ between majors?</a:t>
            </a:r>
            <a:endParaRPr lang="en-US"/>
          </a:p>
        </p:txBody>
      </p:sp>
      <p:sp>
        <p:nvSpPr>
          <p:cNvPr id="3" name="Content Placeholder 2">
            <a:extLst>
              <a:ext uri="{FF2B5EF4-FFF2-40B4-BE49-F238E27FC236}">
                <a16:creationId xmlns:a16="http://schemas.microsoft.com/office/drawing/2014/main" id="{2A6EE109-220D-8D23-A693-CC1FDEE19B17}"/>
              </a:ext>
            </a:extLst>
          </p:cNvPr>
          <p:cNvSpPr>
            <a:spLocks noGrp="1"/>
          </p:cNvSpPr>
          <p:nvPr>
            <p:ph idx="1"/>
          </p:nvPr>
        </p:nvSpPr>
        <p:spPr/>
        <p:txBody>
          <a:bodyPr vert="horz" lIns="91440" tIns="45720" rIns="91440" bIns="45720" rtlCol="0" anchor="t">
            <a:normAutofit/>
          </a:bodyPr>
          <a:lstStyle/>
          <a:p>
            <a:pPr marL="0" indent="0">
              <a:buNone/>
            </a:pPr>
            <a:r>
              <a:rPr lang="en-US" sz="1800" b="1">
                <a:solidFill>
                  <a:srgbClr val="FCD612"/>
                </a:solidFill>
                <a:latin typeface="Segoe UI"/>
                <a:cs typeface="Segoe UI"/>
              </a:rPr>
              <a:t>STEM:</a:t>
            </a:r>
            <a:r>
              <a:rPr lang="en-US" sz="1800" b="1">
                <a:latin typeface="Segoe UI"/>
                <a:cs typeface="Segoe UI"/>
              </a:rPr>
              <a:t> </a:t>
            </a:r>
            <a:r>
              <a:rPr lang="en-US" sz="1800">
                <a:latin typeface="Segoe UI"/>
                <a:cs typeface="Segoe UI"/>
              </a:rPr>
              <a:t> </a:t>
            </a:r>
            <a:r>
              <a:rPr lang="en-US" sz="1800">
                <a:solidFill>
                  <a:schemeClr val="bg1"/>
                </a:solidFill>
                <a:latin typeface="Segoe UI"/>
                <a:cs typeface="Segoe UI"/>
              </a:rPr>
              <a:t>MACS, BIOC, BSFB, BIOL, BIMS, BIOP, CHEM, CSCI, DSCI, ENPH, ENVS, MATH, PHYS</a:t>
            </a:r>
          </a:p>
          <a:p>
            <a:pPr marL="0" indent="0">
              <a:buNone/>
            </a:pPr>
            <a:endParaRPr lang="en-US" sz="1800" b="1">
              <a:solidFill>
                <a:schemeClr val="bg1"/>
              </a:solidFill>
              <a:latin typeface="Segoe UI"/>
              <a:cs typeface="Segoe UI"/>
            </a:endParaRPr>
          </a:p>
          <a:p>
            <a:pPr marL="0" indent="0">
              <a:buNone/>
            </a:pPr>
            <a:r>
              <a:rPr lang="en-US" sz="1800" b="1">
                <a:solidFill>
                  <a:srgbClr val="FCD612"/>
                </a:solidFill>
                <a:latin typeface="Segoe UI"/>
                <a:cs typeface="Segoe UI"/>
              </a:rPr>
              <a:t>Humanities/Social Sciences:</a:t>
            </a:r>
            <a:r>
              <a:rPr lang="en-US" sz="1800" b="1">
                <a:latin typeface="Segoe UI"/>
                <a:cs typeface="Segoe UI"/>
              </a:rPr>
              <a:t>  </a:t>
            </a:r>
            <a:r>
              <a:rPr lang="en-US" sz="1800">
                <a:solidFill>
                  <a:schemeClr val="bg1"/>
                </a:solidFill>
                <a:latin typeface="Segoe UI"/>
                <a:cs typeface="Segoe UI"/>
              </a:rPr>
              <a:t>ADVT, ARTS, CLHU, CMST, DIFT, DIME, ECSS, ENGL, FREN, GDST, GRAP, HIST, INST, MVED, MUSC, MUTR, PHIL, PPPU, POLI, PUBL, SOCI, SPAN, THTR, THED, THEO, </a:t>
            </a:r>
            <a:r>
              <a:rPr lang="en-US" sz="1800">
                <a:solidFill>
                  <a:srgbClr val="FF0000"/>
                </a:solidFill>
                <a:latin typeface="Segoe UI"/>
                <a:cs typeface="Segoe UI"/>
              </a:rPr>
              <a:t>EXPL</a:t>
            </a:r>
            <a:r>
              <a:rPr lang="en-US" sz="1800">
                <a:solidFill>
                  <a:schemeClr val="bg1"/>
                </a:solidFill>
                <a:latin typeface="Segoe UI"/>
                <a:cs typeface="Segoe UI"/>
              </a:rPr>
              <a:t>, </a:t>
            </a:r>
            <a:r>
              <a:rPr lang="en-US" sz="1800">
                <a:solidFill>
                  <a:srgbClr val="FF0000"/>
                </a:solidFill>
                <a:latin typeface="Segoe UI"/>
                <a:cs typeface="Segoe UI"/>
              </a:rPr>
              <a:t>LART</a:t>
            </a:r>
            <a:endParaRPr lang="en-US" sz="1800">
              <a:latin typeface="Segoe UI"/>
              <a:cs typeface="Segoe UI"/>
            </a:endParaRPr>
          </a:p>
          <a:p>
            <a:pPr marL="0" indent="0">
              <a:buNone/>
            </a:pPr>
            <a:endParaRPr lang="en-US" sz="1800" b="1">
              <a:latin typeface="Segoe UI"/>
              <a:cs typeface="Segoe UI"/>
            </a:endParaRPr>
          </a:p>
          <a:p>
            <a:pPr marL="0" indent="0">
              <a:buNone/>
            </a:pPr>
            <a:r>
              <a:rPr lang="en-US" sz="1800" b="1">
                <a:solidFill>
                  <a:srgbClr val="FCD612"/>
                </a:solidFill>
                <a:latin typeface="Segoe UI"/>
                <a:cs typeface="Segoe UI"/>
              </a:rPr>
              <a:t>Nursing:</a:t>
            </a:r>
            <a:r>
              <a:rPr lang="en-US" sz="1800">
                <a:solidFill>
                  <a:srgbClr val="FCD612"/>
                </a:solidFill>
                <a:latin typeface="Segoe UI"/>
                <a:cs typeface="Segoe UI"/>
              </a:rPr>
              <a:t> </a:t>
            </a:r>
            <a:r>
              <a:rPr lang="en-US" sz="1800">
                <a:latin typeface="Segoe UI"/>
                <a:cs typeface="Segoe UI"/>
              </a:rPr>
              <a:t> </a:t>
            </a:r>
            <a:r>
              <a:rPr lang="en-US" sz="1800">
                <a:solidFill>
                  <a:schemeClr val="bg1"/>
                </a:solidFill>
                <a:latin typeface="Segoe UI"/>
                <a:cs typeface="Segoe UI"/>
              </a:rPr>
              <a:t>NURE</a:t>
            </a:r>
          </a:p>
          <a:p>
            <a:pPr marL="0" indent="0">
              <a:buNone/>
            </a:pPr>
            <a:endParaRPr lang="en-US" sz="1800" b="1">
              <a:latin typeface="Segoe UI"/>
              <a:cs typeface="Segoe UI"/>
            </a:endParaRPr>
          </a:p>
          <a:p>
            <a:pPr marL="0" indent="0">
              <a:buNone/>
            </a:pPr>
            <a:r>
              <a:rPr lang="en-US" sz="1800" b="1">
                <a:solidFill>
                  <a:srgbClr val="FCD612"/>
                </a:solidFill>
                <a:latin typeface="Segoe UI"/>
                <a:cs typeface="Segoe UI"/>
              </a:rPr>
              <a:t>Other/CPS:</a:t>
            </a:r>
            <a:r>
              <a:rPr lang="en-US" sz="1800" b="1">
                <a:latin typeface="Segoe UI"/>
                <a:cs typeface="Segoe UI"/>
              </a:rPr>
              <a:t> </a:t>
            </a:r>
            <a:r>
              <a:rPr lang="en-US" sz="1800">
                <a:latin typeface="Segoe UI"/>
                <a:cs typeface="Segoe UI"/>
              </a:rPr>
              <a:t> </a:t>
            </a:r>
            <a:r>
              <a:rPr lang="en-US" sz="1800">
                <a:solidFill>
                  <a:schemeClr val="bg1"/>
                </a:solidFill>
                <a:latin typeface="Segoe UI"/>
                <a:cs typeface="Segoe UI"/>
              </a:rPr>
              <a:t>CJUS, EXES, HSEA, PSYC, SOCW, SPMG, SPMK</a:t>
            </a:r>
          </a:p>
          <a:p>
            <a:pPr marL="0" indent="0">
              <a:buNone/>
            </a:pPr>
            <a:endParaRPr lang="en-US" sz="1800" b="1">
              <a:latin typeface="Segoe UI"/>
              <a:cs typeface="Segoe UI"/>
            </a:endParaRPr>
          </a:p>
          <a:p>
            <a:pPr marL="0" indent="0">
              <a:buNone/>
            </a:pPr>
            <a:r>
              <a:rPr lang="en-US" sz="1800" b="1">
                <a:solidFill>
                  <a:srgbClr val="FCD612"/>
                </a:solidFill>
                <a:latin typeface="Segoe UI"/>
                <a:cs typeface="Segoe UI"/>
              </a:rPr>
              <a:t>Education:</a:t>
            </a:r>
            <a:r>
              <a:rPr lang="en-US" sz="1800" b="1">
                <a:latin typeface="Segoe UI"/>
                <a:cs typeface="Segoe UI"/>
              </a:rPr>
              <a:t> </a:t>
            </a:r>
            <a:r>
              <a:rPr lang="en-US" sz="1800">
                <a:latin typeface="Segoe UI"/>
                <a:cs typeface="Segoe UI"/>
              </a:rPr>
              <a:t> </a:t>
            </a:r>
            <a:r>
              <a:rPr lang="en-US" sz="1800">
                <a:solidFill>
                  <a:schemeClr val="bg1"/>
                </a:solidFill>
                <a:latin typeface="Segoe UI"/>
                <a:cs typeface="Segoe UI"/>
              </a:rPr>
              <a:t>MCED, MONT, ECED, SPEC, ELEM, TLSC, SEDU</a:t>
            </a:r>
          </a:p>
          <a:p>
            <a:pPr marL="0" indent="0">
              <a:buNone/>
            </a:pPr>
            <a:endParaRPr lang="en-US" sz="1800" b="1">
              <a:latin typeface="Segoe UI"/>
              <a:cs typeface="Segoe UI"/>
            </a:endParaRPr>
          </a:p>
          <a:p>
            <a:pPr marL="0" indent="0">
              <a:buNone/>
            </a:pPr>
            <a:r>
              <a:rPr lang="en-US" sz="1800" b="1">
                <a:solidFill>
                  <a:srgbClr val="FCD612"/>
                </a:solidFill>
                <a:latin typeface="Segoe UI"/>
                <a:cs typeface="Segoe UI"/>
              </a:rPr>
              <a:t>WCB:</a:t>
            </a:r>
            <a:r>
              <a:rPr lang="en-US" sz="1800" b="1">
                <a:latin typeface="Segoe UI"/>
                <a:cs typeface="Segoe UI"/>
              </a:rPr>
              <a:t> </a:t>
            </a:r>
            <a:r>
              <a:rPr lang="en-US" sz="1800">
                <a:latin typeface="Segoe UI"/>
                <a:cs typeface="Segoe UI"/>
              </a:rPr>
              <a:t> </a:t>
            </a:r>
            <a:r>
              <a:rPr lang="en-US" sz="1800">
                <a:solidFill>
                  <a:schemeClr val="bg1"/>
                </a:solidFill>
                <a:latin typeface="Segoe UI"/>
                <a:cs typeface="Segoe UI"/>
              </a:rPr>
              <a:t>ACCT, </a:t>
            </a:r>
            <a:r>
              <a:rPr lang="en-US" sz="1800">
                <a:solidFill>
                  <a:srgbClr val="FF0000"/>
                </a:solidFill>
                <a:latin typeface="Segoe UI"/>
                <a:cs typeface="Segoe UI"/>
              </a:rPr>
              <a:t>BAIS</a:t>
            </a:r>
            <a:r>
              <a:rPr lang="en-US" sz="1800">
                <a:solidFill>
                  <a:schemeClr val="bg1"/>
                </a:solidFill>
                <a:latin typeface="Segoe UI"/>
                <a:cs typeface="Segoe UI"/>
              </a:rPr>
              <a:t>, BUUN, ECON, ENTR, FINC, INBU, MGMT, MKTG</a:t>
            </a:r>
            <a:endParaRPr lang="en-US">
              <a:solidFill>
                <a:schemeClr val="bg1"/>
              </a:solidFill>
            </a:endParaRPr>
          </a:p>
        </p:txBody>
      </p:sp>
      <p:sp>
        <p:nvSpPr>
          <p:cNvPr id="4" name="TextBox 3">
            <a:extLst>
              <a:ext uri="{FF2B5EF4-FFF2-40B4-BE49-F238E27FC236}">
                <a16:creationId xmlns:a16="http://schemas.microsoft.com/office/drawing/2014/main" id="{F334CC1D-20AD-74A0-5A7A-809C07A9A374}"/>
              </a:ext>
            </a:extLst>
          </p:cNvPr>
          <p:cNvSpPr txBox="1"/>
          <p:nvPr/>
        </p:nvSpPr>
        <p:spPr>
          <a:xfrm>
            <a:off x="1212548" y="846667"/>
            <a:ext cx="10144880"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gn="ctr">
              <a:buFont typeface="Arial,Sans-Serif"/>
              <a:buChar char="•"/>
            </a:pPr>
            <a:r>
              <a:rPr lang="en-US" sz="2000">
                <a:solidFill>
                  <a:srgbClr val="D7D3CC"/>
                </a:solidFill>
                <a:latin typeface="Arial"/>
                <a:cs typeface="Arial"/>
              </a:rPr>
              <a:t>Our groupings of similar majors, done to make visual comparisons</a:t>
            </a:r>
          </a:p>
          <a:p>
            <a:pPr marL="285750" indent="-285750" algn="ctr">
              <a:buFont typeface="Arial,Sans-Serif"/>
              <a:buChar char="•"/>
            </a:pPr>
            <a:r>
              <a:rPr lang="en-US" sz="2000">
                <a:solidFill>
                  <a:srgbClr val="D7D3CC"/>
                </a:solidFill>
                <a:latin typeface="Arial"/>
                <a:cs typeface="Arial"/>
              </a:rPr>
              <a:t>Data only includes one major per student</a:t>
            </a:r>
            <a:endParaRPr lang="en-US" sz="2000">
              <a:solidFill>
                <a:srgbClr val="D7D3CC"/>
              </a:solidFill>
            </a:endParaRPr>
          </a:p>
        </p:txBody>
      </p:sp>
    </p:spTree>
    <p:extLst>
      <p:ext uri="{BB962C8B-B14F-4D97-AF65-F5344CB8AC3E}">
        <p14:creationId xmlns:p14="http://schemas.microsoft.com/office/powerpoint/2010/main" val="1130636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57150">
          <a:solidFill>
            <a:srgbClr val="FCD612"/>
          </a:solid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40</Slides>
  <Notes>13</Notes>
  <HiddenSlides>0</HiddenSlide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How Students Experience the Core Curriculum </vt:lpstr>
      <vt:lpstr>Outline</vt:lpstr>
      <vt:lpstr>The Data</vt:lpstr>
      <vt:lpstr>Timing</vt:lpstr>
      <vt:lpstr>When do students take their core classes?</vt:lpstr>
      <vt:lpstr>When do students take their core classes?</vt:lpstr>
      <vt:lpstr>Timing of Individual Core Requirements</vt:lpstr>
      <vt:lpstr>Timing of Enrollment in Core Courses for NF</vt:lpstr>
      <vt:lpstr>How does timing differ between majors?</vt:lpstr>
      <vt:lpstr>Overall core class timing, by major group</vt:lpstr>
      <vt:lpstr>PowerPoint Presentation</vt:lpstr>
      <vt:lpstr>PowerPoint Presentation</vt:lpstr>
      <vt:lpstr>Back to Summer</vt:lpstr>
      <vt:lpstr>PowerPoint Presentation</vt:lpstr>
      <vt:lpstr>PowerPoint Presentation</vt:lpstr>
      <vt:lpstr>Changing Majors</vt:lpstr>
      <vt:lpstr>How Changing Majors Affects Core </vt:lpstr>
      <vt:lpstr>Changing Majors and Timing of the Core</vt:lpstr>
      <vt:lpstr>How Changing Majors Affects Core in the Summer</vt:lpstr>
      <vt:lpstr>Second Language Requirement</vt:lpstr>
      <vt:lpstr>How did we distinguish between students who finished and those who didn’t?</vt:lpstr>
      <vt:lpstr>Language Requirements</vt:lpstr>
      <vt:lpstr>Transfer Credit</vt:lpstr>
      <vt:lpstr>Transfer Credit for CORE requirements</vt:lpstr>
      <vt:lpstr>PowerPoint Presentation</vt:lpstr>
      <vt:lpstr>Grades</vt:lpstr>
      <vt:lpstr>PowerPoint Presentation</vt:lpstr>
      <vt:lpstr>PowerPoint Presentation</vt:lpstr>
      <vt:lpstr>PowerPoint Presentation</vt:lpstr>
      <vt:lpstr>Core/Major Overlap</vt:lpstr>
      <vt:lpstr>Method</vt:lpstr>
      <vt:lpstr>Method</vt:lpstr>
      <vt:lpstr>Method</vt:lpstr>
      <vt:lpstr>Method</vt:lpstr>
      <vt:lpstr>Method</vt:lpstr>
      <vt:lpstr>Method</vt:lpstr>
      <vt:lpstr>How Much of the Core is Fulfilled by Each Major?</vt:lpstr>
      <vt:lpstr>Percent of Majors Fulfill Each Core Requirement</vt:lpstr>
      <vt:lpstr>How Many Majors Fulfill Each Requirement?</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Students Experience the Core Curriculum </dc:title>
  <dc:creator>Mastilak, Elizabeth</dc:creator>
  <cp:revision>2</cp:revision>
  <dcterms:created xsi:type="dcterms:W3CDTF">2024-07-26T14:11:07Z</dcterms:created>
  <dcterms:modified xsi:type="dcterms:W3CDTF">2024-11-14T01:17:06Z</dcterms:modified>
</cp:coreProperties>
</file>